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4" r:id="rId1"/>
  </p:sldMasterIdLst>
  <p:notesMasterIdLst>
    <p:notesMasterId r:id="rId97"/>
  </p:notesMasterIdLst>
  <p:handoutMasterIdLst>
    <p:handoutMasterId r:id="rId98"/>
  </p:handoutMasterIdLst>
  <p:sldIdLst>
    <p:sldId id="276" r:id="rId2"/>
    <p:sldId id="280" r:id="rId3"/>
    <p:sldId id="391" r:id="rId4"/>
    <p:sldId id="392" r:id="rId5"/>
    <p:sldId id="393" r:id="rId6"/>
    <p:sldId id="394" r:id="rId7"/>
    <p:sldId id="395" r:id="rId8"/>
    <p:sldId id="257" r:id="rId9"/>
    <p:sldId id="258" r:id="rId10"/>
    <p:sldId id="259" r:id="rId11"/>
    <p:sldId id="282" r:id="rId12"/>
    <p:sldId id="277" r:id="rId13"/>
    <p:sldId id="278" r:id="rId14"/>
    <p:sldId id="285" r:id="rId15"/>
    <p:sldId id="286" r:id="rId16"/>
    <p:sldId id="262" r:id="rId17"/>
    <p:sldId id="279" r:id="rId18"/>
    <p:sldId id="265" r:id="rId19"/>
    <p:sldId id="266" r:id="rId20"/>
    <p:sldId id="269" r:id="rId21"/>
    <p:sldId id="270" r:id="rId22"/>
    <p:sldId id="283" r:id="rId23"/>
    <p:sldId id="374" r:id="rId24"/>
    <p:sldId id="296" r:id="rId25"/>
    <p:sldId id="297" r:id="rId26"/>
    <p:sldId id="298" r:id="rId27"/>
    <p:sldId id="329" r:id="rId28"/>
    <p:sldId id="330" r:id="rId29"/>
    <p:sldId id="331" r:id="rId30"/>
    <p:sldId id="332" r:id="rId31"/>
    <p:sldId id="333" r:id="rId32"/>
    <p:sldId id="335" r:id="rId33"/>
    <p:sldId id="336" r:id="rId34"/>
    <p:sldId id="302" r:id="rId35"/>
    <p:sldId id="301" r:id="rId36"/>
    <p:sldId id="300" r:id="rId37"/>
    <p:sldId id="384" r:id="rId38"/>
    <p:sldId id="383" r:id="rId39"/>
    <p:sldId id="382" r:id="rId40"/>
    <p:sldId id="381" r:id="rId41"/>
    <p:sldId id="380" r:id="rId42"/>
    <p:sldId id="379" r:id="rId43"/>
    <p:sldId id="378" r:id="rId44"/>
    <p:sldId id="376" r:id="rId45"/>
    <p:sldId id="385" r:id="rId46"/>
    <p:sldId id="389" r:id="rId47"/>
    <p:sldId id="388" r:id="rId48"/>
    <p:sldId id="387" r:id="rId49"/>
    <p:sldId id="318" r:id="rId50"/>
    <p:sldId id="317" r:id="rId51"/>
    <p:sldId id="343" r:id="rId52"/>
    <p:sldId id="344" r:id="rId53"/>
    <p:sldId id="345" r:id="rId54"/>
    <p:sldId id="346" r:id="rId55"/>
    <p:sldId id="347" r:id="rId56"/>
    <p:sldId id="348" r:id="rId57"/>
    <p:sldId id="337" r:id="rId58"/>
    <p:sldId id="338" r:id="rId59"/>
    <p:sldId id="339" r:id="rId60"/>
    <p:sldId id="340" r:id="rId61"/>
    <p:sldId id="342" r:id="rId62"/>
    <p:sldId id="341" r:id="rId63"/>
    <p:sldId id="322" r:id="rId64"/>
    <p:sldId id="321" r:id="rId65"/>
    <p:sldId id="323" r:id="rId66"/>
    <p:sldId id="324" r:id="rId67"/>
    <p:sldId id="325" r:id="rId68"/>
    <p:sldId id="328" r:id="rId69"/>
    <p:sldId id="327" r:id="rId70"/>
    <p:sldId id="375" r:id="rId71"/>
    <p:sldId id="295" r:id="rId72"/>
    <p:sldId id="350" r:id="rId73"/>
    <p:sldId id="351" r:id="rId74"/>
    <p:sldId id="352" r:id="rId75"/>
    <p:sldId id="362" r:id="rId76"/>
    <p:sldId id="361" r:id="rId77"/>
    <p:sldId id="360" r:id="rId78"/>
    <p:sldId id="359" r:id="rId79"/>
    <p:sldId id="363" r:id="rId80"/>
    <p:sldId id="364" r:id="rId81"/>
    <p:sldId id="369" r:id="rId82"/>
    <p:sldId id="368" r:id="rId83"/>
    <p:sldId id="294" r:id="rId84"/>
    <p:sldId id="290" r:id="rId85"/>
    <p:sldId id="291" r:id="rId86"/>
    <p:sldId id="371" r:id="rId87"/>
    <p:sldId id="293" r:id="rId88"/>
    <p:sldId id="370" r:id="rId89"/>
    <p:sldId id="275" r:id="rId90"/>
    <p:sldId id="372" r:id="rId91"/>
    <p:sldId id="273" r:id="rId92"/>
    <p:sldId id="390" r:id="rId93"/>
    <p:sldId id="281" r:id="rId94"/>
    <p:sldId id="287" r:id="rId95"/>
    <p:sldId id="288" r:id="rId96"/>
  </p:sldIdLst>
  <p:sldSz cx="9144000" cy="6858000" type="screen4x3"/>
  <p:notesSz cx="6858000" cy="9144000"/>
  <p:embeddedFontLst>
    <p:embeddedFont>
      <p:font typeface="Century Gothic" pitchFamily="34" charset="0"/>
      <p:regular r:id="rId99"/>
      <p:bold r:id="rId100"/>
      <p:italic r:id="rId101"/>
      <p:boldItalic r:id="rId102"/>
    </p:embeddedFont>
    <p:embeddedFont>
      <p:font typeface="Bebas" pitchFamily="2" charset="0"/>
      <p:regular r:id="rId103"/>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AFF"/>
    <a:srgbClr val="191919"/>
    <a:srgbClr val="007FAC"/>
    <a:srgbClr val="6B8CC4"/>
    <a:srgbClr val="11C1FF"/>
    <a:srgbClr val="0094C8"/>
    <a:srgbClr val="3B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94523" autoAdjust="0"/>
  </p:normalViewPr>
  <p:slideViewPr>
    <p:cSldViewPr snapToGrid="0">
      <p:cViewPr>
        <p:scale>
          <a:sx n="70" d="100"/>
          <a:sy n="70" d="100"/>
        </p:scale>
        <p:origin x="-732" y="-48"/>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14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A11E1-03CF-48CE-8E57-67B657F0033E}" type="doc">
      <dgm:prSet loTypeId="urn:microsoft.com/office/officeart/2005/8/layout/venn1" loCatId="relationship" qsTypeId="urn:microsoft.com/office/officeart/2005/8/quickstyle/simple1" qsCatId="simple" csTypeId="urn:microsoft.com/office/officeart/2005/8/colors/colorful4" csCatId="colorful" phldr="1"/>
      <dgm:spPr/>
    </dgm:pt>
    <dgm:pt modelId="{C2336912-7A03-4DF7-B04C-0E90E01FE2C7}">
      <dgm:prSet phldrT="[Text]" custT="1"/>
      <dgm:spPr/>
      <dgm:t>
        <a:bodyPr/>
        <a:lstStyle/>
        <a:p>
          <a:endParaRPr lang="en-US" sz="2500" dirty="0" smtClean="0">
            <a:solidFill>
              <a:schemeClr val="bg1">
                <a:lumMod val="85000"/>
              </a:schemeClr>
            </a:solidFill>
            <a:latin typeface="Century Gothic" pitchFamily="34" charset="0"/>
          </a:endParaRPr>
        </a:p>
      </dgm:t>
    </dgm:pt>
    <dgm:pt modelId="{ACEF2A43-C354-4716-8628-2A3F388E1591}" type="parTrans" cxnId="{F7E7CFD6-1D9C-432F-B07C-421E255A92B9}">
      <dgm:prSet/>
      <dgm:spPr/>
      <dgm:t>
        <a:bodyPr/>
        <a:lstStyle/>
        <a:p>
          <a:endParaRPr lang="en-US"/>
        </a:p>
      </dgm:t>
    </dgm:pt>
    <dgm:pt modelId="{AF7AED3C-AF62-421F-AEAF-0C11869B7583}" type="sibTrans" cxnId="{F7E7CFD6-1D9C-432F-B07C-421E255A92B9}">
      <dgm:prSet/>
      <dgm:spPr/>
      <dgm:t>
        <a:bodyPr/>
        <a:lstStyle/>
        <a:p>
          <a:endParaRPr lang="en-US"/>
        </a:p>
      </dgm:t>
    </dgm:pt>
    <dgm:pt modelId="{B747AADE-B8FF-4B0A-B207-3DBA7D379BD2}">
      <dgm:prSet phldrT="[Text]" custT="1"/>
      <dgm:spPr/>
      <dgm:t>
        <a:bodyPr/>
        <a:lstStyle/>
        <a:p>
          <a:r>
            <a:rPr lang="en-US" sz="2500" dirty="0" smtClean="0">
              <a:solidFill>
                <a:schemeClr val="bg1">
                  <a:lumMod val="85000"/>
                </a:schemeClr>
              </a:solidFill>
              <a:latin typeface="Century Gothic" pitchFamily="34" charset="0"/>
            </a:rPr>
            <a:t>Direct Ads</a:t>
          </a:r>
          <a:endParaRPr lang="en-US" sz="2500" dirty="0">
            <a:solidFill>
              <a:schemeClr val="bg1">
                <a:lumMod val="85000"/>
              </a:schemeClr>
            </a:solidFill>
            <a:latin typeface="Century Gothic" pitchFamily="34" charset="0"/>
          </a:endParaRPr>
        </a:p>
      </dgm:t>
    </dgm:pt>
    <dgm:pt modelId="{FEA66959-F5FF-4070-B8E1-88442E1DF201}" type="parTrans" cxnId="{E2DBAD90-74CB-414F-9A06-2BA71E941ADE}">
      <dgm:prSet/>
      <dgm:spPr/>
      <dgm:t>
        <a:bodyPr/>
        <a:lstStyle/>
        <a:p>
          <a:endParaRPr lang="en-US"/>
        </a:p>
      </dgm:t>
    </dgm:pt>
    <dgm:pt modelId="{C08B17D5-9380-42BD-B187-6290DB8F3D17}" type="sibTrans" cxnId="{E2DBAD90-74CB-414F-9A06-2BA71E941ADE}">
      <dgm:prSet/>
      <dgm:spPr/>
      <dgm:t>
        <a:bodyPr/>
        <a:lstStyle/>
        <a:p>
          <a:endParaRPr lang="en-US"/>
        </a:p>
      </dgm:t>
    </dgm:pt>
    <dgm:pt modelId="{E3920B12-68CA-461D-A70C-3D4CCEF0ED09}">
      <dgm:prSet phldrT="[Text]" custT="1"/>
      <dgm:spPr/>
      <dgm:t>
        <a:bodyPr/>
        <a:lstStyle/>
        <a:p>
          <a:endParaRPr lang="en-US" sz="2500" dirty="0">
            <a:solidFill>
              <a:schemeClr val="bg1">
                <a:lumMod val="95000"/>
              </a:schemeClr>
            </a:solidFill>
            <a:latin typeface="Century Gothic" pitchFamily="34" charset="0"/>
          </a:endParaRPr>
        </a:p>
      </dgm:t>
    </dgm:pt>
    <dgm:pt modelId="{A020B027-7270-417A-93D3-6AA049EB2E6F}" type="parTrans" cxnId="{03E8288E-D35A-45D5-AE6C-F576C67E2657}">
      <dgm:prSet/>
      <dgm:spPr/>
      <dgm:t>
        <a:bodyPr/>
        <a:lstStyle/>
        <a:p>
          <a:endParaRPr lang="en-US"/>
        </a:p>
      </dgm:t>
    </dgm:pt>
    <dgm:pt modelId="{F5DB0F39-606D-4BF7-91C4-57DBD54A73F0}" type="sibTrans" cxnId="{03E8288E-D35A-45D5-AE6C-F576C67E2657}">
      <dgm:prSet/>
      <dgm:spPr/>
      <dgm:t>
        <a:bodyPr/>
        <a:lstStyle/>
        <a:p>
          <a:endParaRPr lang="en-US"/>
        </a:p>
      </dgm:t>
    </dgm:pt>
    <dgm:pt modelId="{BDEE77B9-9EA3-4EAD-8E00-52E8F2E0E029}" type="pres">
      <dgm:prSet presAssocID="{A47A11E1-03CF-48CE-8E57-67B657F0033E}" presName="compositeShape" presStyleCnt="0">
        <dgm:presLayoutVars>
          <dgm:chMax val="7"/>
          <dgm:dir/>
          <dgm:resizeHandles val="exact"/>
        </dgm:presLayoutVars>
      </dgm:prSet>
      <dgm:spPr/>
    </dgm:pt>
    <dgm:pt modelId="{4AE5B25F-D93B-45E9-8B63-0D14EC3222DA}" type="pres">
      <dgm:prSet presAssocID="{C2336912-7A03-4DF7-B04C-0E90E01FE2C7}" presName="circ1" presStyleLbl="vennNode1" presStyleIdx="0" presStyleCnt="3"/>
      <dgm:spPr/>
      <dgm:t>
        <a:bodyPr/>
        <a:lstStyle/>
        <a:p>
          <a:endParaRPr lang="en-US"/>
        </a:p>
      </dgm:t>
    </dgm:pt>
    <dgm:pt modelId="{75104A07-C6F6-4E7B-9F62-F4B323A67744}" type="pres">
      <dgm:prSet presAssocID="{C2336912-7A03-4DF7-B04C-0E90E01FE2C7}" presName="circ1Tx" presStyleLbl="revTx" presStyleIdx="0" presStyleCnt="0">
        <dgm:presLayoutVars>
          <dgm:chMax val="0"/>
          <dgm:chPref val="0"/>
          <dgm:bulletEnabled val="1"/>
        </dgm:presLayoutVars>
      </dgm:prSet>
      <dgm:spPr/>
      <dgm:t>
        <a:bodyPr/>
        <a:lstStyle/>
        <a:p>
          <a:endParaRPr lang="en-US"/>
        </a:p>
      </dgm:t>
    </dgm:pt>
    <dgm:pt modelId="{2475F8B2-4235-455D-89BE-C6D4B7368B9B}" type="pres">
      <dgm:prSet presAssocID="{B747AADE-B8FF-4B0A-B207-3DBA7D379BD2}" presName="circ2" presStyleLbl="vennNode1" presStyleIdx="1" presStyleCnt="3"/>
      <dgm:spPr/>
      <dgm:t>
        <a:bodyPr/>
        <a:lstStyle/>
        <a:p>
          <a:endParaRPr lang="en-US"/>
        </a:p>
      </dgm:t>
    </dgm:pt>
    <dgm:pt modelId="{D5798827-CA13-4549-9C4F-BFE76F84CAB9}" type="pres">
      <dgm:prSet presAssocID="{B747AADE-B8FF-4B0A-B207-3DBA7D379BD2}" presName="circ2Tx" presStyleLbl="revTx" presStyleIdx="0" presStyleCnt="0">
        <dgm:presLayoutVars>
          <dgm:chMax val="0"/>
          <dgm:chPref val="0"/>
          <dgm:bulletEnabled val="1"/>
        </dgm:presLayoutVars>
      </dgm:prSet>
      <dgm:spPr/>
      <dgm:t>
        <a:bodyPr/>
        <a:lstStyle/>
        <a:p>
          <a:endParaRPr lang="en-US"/>
        </a:p>
      </dgm:t>
    </dgm:pt>
    <dgm:pt modelId="{67FCE9B8-A687-476D-8AD7-A38F0C8EBBA7}" type="pres">
      <dgm:prSet presAssocID="{E3920B12-68CA-461D-A70C-3D4CCEF0ED09}" presName="circ3" presStyleLbl="vennNode1" presStyleIdx="2" presStyleCnt="3"/>
      <dgm:spPr/>
      <dgm:t>
        <a:bodyPr/>
        <a:lstStyle/>
        <a:p>
          <a:endParaRPr lang="en-US"/>
        </a:p>
      </dgm:t>
    </dgm:pt>
    <dgm:pt modelId="{C6673A84-970E-43B1-83BF-85449EC68089}" type="pres">
      <dgm:prSet presAssocID="{E3920B12-68CA-461D-A70C-3D4CCEF0ED09}" presName="circ3Tx" presStyleLbl="revTx" presStyleIdx="0" presStyleCnt="0">
        <dgm:presLayoutVars>
          <dgm:chMax val="0"/>
          <dgm:chPref val="0"/>
          <dgm:bulletEnabled val="1"/>
        </dgm:presLayoutVars>
      </dgm:prSet>
      <dgm:spPr/>
      <dgm:t>
        <a:bodyPr/>
        <a:lstStyle/>
        <a:p>
          <a:endParaRPr lang="en-US"/>
        </a:p>
      </dgm:t>
    </dgm:pt>
  </dgm:ptLst>
  <dgm:cxnLst>
    <dgm:cxn modelId="{7C869FF3-8457-4937-8DB6-369B1EE4D8A3}" type="presOf" srcId="{E3920B12-68CA-461D-A70C-3D4CCEF0ED09}" destId="{C6673A84-970E-43B1-83BF-85449EC68089}" srcOrd="1" destOrd="0" presId="urn:microsoft.com/office/officeart/2005/8/layout/venn1"/>
    <dgm:cxn modelId="{1186AA5A-69DF-4B87-AF1A-6406BC17CB37}" type="presOf" srcId="{C2336912-7A03-4DF7-B04C-0E90E01FE2C7}" destId="{75104A07-C6F6-4E7B-9F62-F4B323A67744}" srcOrd="1" destOrd="0" presId="urn:microsoft.com/office/officeart/2005/8/layout/venn1"/>
    <dgm:cxn modelId="{03E8288E-D35A-45D5-AE6C-F576C67E2657}" srcId="{A47A11E1-03CF-48CE-8E57-67B657F0033E}" destId="{E3920B12-68CA-461D-A70C-3D4CCEF0ED09}" srcOrd="2" destOrd="0" parTransId="{A020B027-7270-417A-93D3-6AA049EB2E6F}" sibTransId="{F5DB0F39-606D-4BF7-91C4-57DBD54A73F0}"/>
    <dgm:cxn modelId="{F7E7CFD6-1D9C-432F-B07C-421E255A92B9}" srcId="{A47A11E1-03CF-48CE-8E57-67B657F0033E}" destId="{C2336912-7A03-4DF7-B04C-0E90E01FE2C7}" srcOrd="0" destOrd="0" parTransId="{ACEF2A43-C354-4716-8628-2A3F388E1591}" sibTransId="{AF7AED3C-AF62-421F-AEAF-0C11869B7583}"/>
    <dgm:cxn modelId="{729E0973-28D4-4552-8192-BFF3057EEFE7}" type="presOf" srcId="{B747AADE-B8FF-4B0A-B207-3DBA7D379BD2}" destId="{2475F8B2-4235-455D-89BE-C6D4B7368B9B}" srcOrd="0" destOrd="0" presId="urn:microsoft.com/office/officeart/2005/8/layout/venn1"/>
    <dgm:cxn modelId="{0C99A119-43DB-45EF-B2B4-DCA791511751}" type="presOf" srcId="{B747AADE-B8FF-4B0A-B207-3DBA7D379BD2}" destId="{D5798827-CA13-4549-9C4F-BFE76F84CAB9}" srcOrd="1" destOrd="0" presId="urn:microsoft.com/office/officeart/2005/8/layout/venn1"/>
    <dgm:cxn modelId="{5175083A-A716-4FA8-BF99-31DBEE657557}" type="presOf" srcId="{C2336912-7A03-4DF7-B04C-0E90E01FE2C7}" destId="{4AE5B25F-D93B-45E9-8B63-0D14EC3222DA}" srcOrd="0" destOrd="0" presId="urn:microsoft.com/office/officeart/2005/8/layout/venn1"/>
    <dgm:cxn modelId="{E2DBAD90-74CB-414F-9A06-2BA71E941ADE}" srcId="{A47A11E1-03CF-48CE-8E57-67B657F0033E}" destId="{B747AADE-B8FF-4B0A-B207-3DBA7D379BD2}" srcOrd="1" destOrd="0" parTransId="{FEA66959-F5FF-4070-B8E1-88442E1DF201}" sibTransId="{C08B17D5-9380-42BD-B187-6290DB8F3D17}"/>
    <dgm:cxn modelId="{D084CF08-908E-444C-A688-0DB5A5F78575}" type="presOf" srcId="{A47A11E1-03CF-48CE-8E57-67B657F0033E}" destId="{BDEE77B9-9EA3-4EAD-8E00-52E8F2E0E029}" srcOrd="0" destOrd="0" presId="urn:microsoft.com/office/officeart/2005/8/layout/venn1"/>
    <dgm:cxn modelId="{FC60D8A1-33DF-4381-9CC6-51C6743F7A5F}" type="presOf" srcId="{E3920B12-68CA-461D-A70C-3D4CCEF0ED09}" destId="{67FCE9B8-A687-476D-8AD7-A38F0C8EBBA7}" srcOrd="0" destOrd="0" presId="urn:microsoft.com/office/officeart/2005/8/layout/venn1"/>
    <dgm:cxn modelId="{673E43BC-0542-411B-A381-53CCA51BAE41}" type="presParOf" srcId="{BDEE77B9-9EA3-4EAD-8E00-52E8F2E0E029}" destId="{4AE5B25F-D93B-45E9-8B63-0D14EC3222DA}" srcOrd="0" destOrd="0" presId="urn:microsoft.com/office/officeart/2005/8/layout/venn1"/>
    <dgm:cxn modelId="{F8C0DB4A-A2B9-45F2-8D5D-AC8A2FB6A808}" type="presParOf" srcId="{BDEE77B9-9EA3-4EAD-8E00-52E8F2E0E029}" destId="{75104A07-C6F6-4E7B-9F62-F4B323A67744}" srcOrd="1" destOrd="0" presId="urn:microsoft.com/office/officeart/2005/8/layout/venn1"/>
    <dgm:cxn modelId="{085D4216-CF8B-49DA-942B-8738F554353D}" type="presParOf" srcId="{BDEE77B9-9EA3-4EAD-8E00-52E8F2E0E029}" destId="{2475F8B2-4235-455D-89BE-C6D4B7368B9B}" srcOrd="2" destOrd="0" presId="urn:microsoft.com/office/officeart/2005/8/layout/venn1"/>
    <dgm:cxn modelId="{8EED4229-E572-4505-9036-63BA7878970A}" type="presParOf" srcId="{BDEE77B9-9EA3-4EAD-8E00-52E8F2E0E029}" destId="{D5798827-CA13-4549-9C4F-BFE76F84CAB9}" srcOrd="3" destOrd="0" presId="urn:microsoft.com/office/officeart/2005/8/layout/venn1"/>
    <dgm:cxn modelId="{1CAB5998-0EDE-4AC3-BC80-53FB9B7B9707}" type="presParOf" srcId="{BDEE77B9-9EA3-4EAD-8E00-52E8F2E0E029}" destId="{67FCE9B8-A687-476D-8AD7-A38F0C8EBBA7}" srcOrd="4" destOrd="0" presId="urn:microsoft.com/office/officeart/2005/8/layout/venn1"/>
    <dgm:cxn modelId="{3DA81EC9-73F2-4E0E-AA2B-AFD3E34C7030}" type="presParOf" srcId="{BDEE77B9-9EA3-4EAD-8E00-52E8F2E0E029}" destId="{C6673A84-970E-43B1-83BF-85449EC6808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5B25F-D93B-45E9-8B63-0D14EC3222DA}">
      <dsp:nvSpPr>
        <dsp:cNvPr id="0" name=""/>
        <dsp:cNvSpPr/>
      </dsp:nvSpPr>
      <dsp:spPr>
        <a:xfrm>
          <a:off x="1996439" y="62864"/>
          <a:ext cx="3017520" cy="3017520"/>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smtClean="0">
            <a:solidFill>
              <a:schemeClr val="bg1">
                <a:lumMod val="85000"/>
              </a:schemeClr>
            </a:solidFill>
            <a:latin typeface="Century Gothic" pitchFamily="34" charset="0"/>
          </a:endParaRPr>
        </a:p>
      </dsp:txBody>
      <dsp:txXfrm>
        <a:off x="2398776" y="590930"/>
        <a:ext cx="2212848" cy="1357884"/>
      </dsp:txXfrm>
    </dsp:sp>
    <dsp:sp modelId="{2475F8B2-4235-455D-89BE-C6D4B7368B9B}">
      <dsp:nvSpPr>
        <dsp:cNvPr id="0" name=""/>
        <dsp:cNvSpPr/>
      </dsp:nvSpPr>
      <dsp:spPr>
        <a:xfrm>
          <a:off x="3085261" y="1948814"/>
          <a:ext cx="3017520" cy="3017520"/>
        </a:xfrm>
        <a:prstGeom prst="ellipse">
          <a:avLst/>
        </a:prstGeom>
        <a:solidFill>
          <a:schemeClr val="accent4">
            <a:alpha val="50000"/>
            <a:hueOff val="1754092"/>
            <a:satOff val="4262"/>
            <a:lumOff val="6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lumMod val="85000"/>
                </a:schemeClr>
              </a:solidFill>
              <a:latin typeface="Century Gothic" pitchFamily="34" charset="0"/>
            </a:rPr>
            <a:t>Direct Ads</a:t>
          </a:r>
          <a:endParaRPr lang="en-US" sz="2500" kern="1200" dirty="0">
            <a:solidFill>
              <a:schemeClr val="bg1">
                <a:lumMod val="85000"/>
              </a:schemeClr>
            </a:solidFill>
            <a:latin typeface="Century Gothic" pitchFamily="34" charset="0"/>
          </a:endParaRPr>
        </a:p>
      </dsp:txBody>
      <dsp:txXfrm>
        <a:off x="4008120" y="2728340"/>
        <a:ext cx="1810512" cy="1659636"/>
      </dsp:txXfrm>
    </dsp:sp>
    <dsp:sp modelId="{67FCE9B8-A687-476D-8AD7-A38F0C8EBBA7}">
      <dsp:nvSpPr>
        <dsp:cNvPr id="0" name=""/>
        <dsp:cNvSpPr/>
      </dsp:nvSpPr>
      <dsp:spPr>
        <a:xfrm>
          <a:off x="907618" y="1948814"/>
          <a:ext cx="3017520" cy="3017520"/>
        </a:xfrm>
        <a:prstGeom prst="ellipse">
          <a:avLst/>
        </a:prstGeom>
        <a:solidFill>
          <a:schemeClr val="accent4">
            <a:alpha val="50000"/>
            <a:hueOff val="3508185"/>
            <a:satOff val="8525"/>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dirty="0">
            <a:solidFill>
              <a:schemeClr val="bg1">
                <a:lumMod val="95000"/>
              </a:schemeClr>
            </a:solidFill>
            <a:latin typeface="Century Gothic" pitchFamily="34" charset="0"/>
          </a:endParaRPr>
        </a:p>
      </dsp:txBody>
      <dsp:txXfrm>
        <a:off x="1191767" y="2728340"/>
        <a:ext cx="1810512" cy="165963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8FAF0A-F149-4F91-B90B-8F827CA111C8}" type="datetimeFigureOut">
              <a:rPr lang="en-US" smtClean="0"/>
              <a:t>4/23/2013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E670F5-772E-4C85-B1D2-0B77F4563402}" type="slidenum">
              <a:rPr lang="en-US" smtClean="0"/>
              <a:t>‹#›</a:t>
            </a:fld>
            <a:endParaRPr lang="en-US" dirty="0"/>
          </a:p>
        </p:txBody>
      </p:sp>
    </p:spTree>
    <p:extLst>
      <p:ext uri="{BB962C8B-B14F-4D97-AF65-F5344CB8AC3E}">
        <p14:creationId xmlns:p14="http://schemas.microsoft.com/office/powerpoint/2010/main" val="909135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22911726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510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a:buNone/>
            </a:pPr>
            <a:endParaRPr lang="en" dirty="0" smtClean="0"/>
          </a:p>
          <a:p>
            <a:pPr lvl="0" rtl="0">
              <a:buNone/>
            </a:pPr>
            <a:r>
              <a:rPr lang="en" dirty="0" smtClean="0"/>
              <a:t>Should be focal point of this presentation.  Review </a:t>
            </a:r>
          </a:p>
          <a:p>
            <a:pPr lvl="0" rtl="0">
              <a:buNone/>
            </a:pPr>
            <a:r>
              <a:rPr lang="en" dirty="0" smtClean="0"/>
              <a:t>progress implementing various parts of the architecture previewed above --- hopefully </a:t>
            </a:r>
          </a:p>
          <a:p>
            <a:pPr lvl="0" rtl="0">
              <a:buNone/>
            </a:pPr>
            <a:r>
              <a:rPr lang="en" dirty="0" smtClean="0"/>
              <a:t>more or less DONE at this point.  Give demos or screenshots where appropriate.  </a:t>
            </a:r>
          </a:p>
          <a:p>
            <a:pPr>
              <a:buNone/>
            </a:pP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None/>
            </a:pPr>
            <a:r>
              <a:rPr lang="en" dirty="0" smtClean="0"/>
              <a:t>T</a:t>
            </a:r>
            <a:r>
              <a:rPr lang="en-US" dirty="0" smtClean="0"/>
              <a:t>h</a:t>
            </a:r>
            <a:r>
              <a:rPr lang="en" dirty="0" smtClean="0"/>
              <a:t>e</a:t>
            </a:r>
            <a:r>
              <a:rPr lang="en" baseline="0" dirty="0" smtClean="0"/>
              <a:t> first core functionality of localization is the connection between the merchant and the customer in t</a:t>
            </a:r>
            <a:r>
              <a:rPr lang="en-US" baseline="0" dirty="0" smtClean="0"/>
              <a:t>he</a:t>
            </a:r>
            <a:r>
              <a:rPr lang="en" baseline="0" dirty="0" smtClean="0"/>
              <a:t> store.  </a:t>
            </a:r>
          </a:p>
          <a:p>
            <a:pPr marL="0" indent="0">
              <a:buNone/>
            </a:pPr>
            <a:endParaRPr lang="en" baseline="0" dirty="0" smtClean="0"/>
          </a:p>
          <a:p>
            <a:pPr marL="0" indent="0">
              <a:buNone/>
            </a:pPr>
            <a:r>
              <a:rPr lang="en" baseline="0" dirty="0" smtClean="0"/>
              <a:t>When t</a:t>
            </a:r>
            <a:r>
              <a:rPr lang="en-US" baseline="0" dirty="0" smtClean="0"/>
              <a:t>he</a:t>
            </a:r>
            <a:r>
              <a:rPr lang="en" baseline="0" dirty="0" smtClean="0"/>
              <a:t> customer walks into the store, they are able to update their location, which happens as an HTTP Request to the web service, where information is sent as a JSON string.  Next, the merchant is notified of the customer in the store.  When a purchase is going to be made, the merchant can push a charge to t</a:t>
            </a:r>
            <a:r>
              <a:rPr lang="en-US" baseline="0" dirty="0" smtClean="0"/>
              <a:t>he</a:t>
            </a:r>
            <a:r>
              <a:rPr lang="en" baseline="0" dirty="0" smtClean="0"/>
              <a:t> customer.  This charge goes through the web service, updates the database, and the user is then notified of a new charge.  The customer can then approve or decline t</a:t>
            </a:r>
            <a:r>
              <a:rPr lang="en-US" baseline="0" dirty="0" smtClean="0"/>
              <a:t>he</a:t>
            </a:r>
            <a:r>
              <a:rPr lang="en" baseline="0" dirty="0" smtClean="0"/>
              <a:t> charge, depending on the situation, and this information is again sent to the web service, and the merchant can confirm that the charge has been made. </a:t>
            </a:r>
          </a:p>
          <a:p>
            <a:pPr marL="228600" indent="-228600">
              <a:buAutoNum type="arabicPeriod"/>
            </a:pPr>
            <a:endParaRPr lang="en" baseline="0" dirty="0" smtClean="0"/>
          </a:p>
          <a:p>
            <a:pPr marL="0" indent="0">
              <a:buNone/>
            </a:pPr>
            <a:r>
              <a:rPr lang="en" baseline="0" dirty="0" smtClean="0"/>
              <a:t>Google Cloud Messaging </a:t>
            </a:r>
          </a:p>
          <a:p>
            <a:pPr marL="0" indent="0">
              <a:buNone/>
            </a:pPr>
            <a:r>
              <a:rPr lang="en" baseline="0" dirty="0" smtClean="0"/>
              <a:t>Apple Push Notification S</a:t>
            </a:r>
            <a:r>
              <a:rPr lang="en-US" baseline="0" dirty="0" smtClean="0"/>
              <a:t>e</a:t>
            </a:r>
            <a:r>
              <a:rPr lang="en" baseline="0" dirty="0" smtClean="0"/>
              <a:t>rvice</a:t>
            </a:r>
            <a:endParaRPr lang="e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second key aspect of localization is the directed advertisements and coupons.  </a:t>
            </a:r>
          </a:p>
          <a:p>
            <a:pPr>
              <a:buNone/>
            </a:pPr>
            <a:endParaRPr lang="en" baseline="0" dirty="0" smtClean="0"/>
          </a:p>
          <a:p>
            <a:pPr>
              <a:buNone/>
            </a:pPr>
            <a:r>
              <a:rPr lang="en-US" baseline="0" dirty="0" smtClean="0"/>
              <a:t>The customer’s location is periodically updated through an HTTP connection</a:t>
            </a:r>
            <a:r>
              <a:rPr lang="en" baseline="0" dirty="0" smtClean="0"/>
              <a:t>.  </a:t>
            </a:r>
            <a:r>
              <a:rPr lang="en-US" baseline="0" dirty="0" smtClean="0"/>
              <a:t>The web service then </a:t>
            </a:r>
            <a:r>
              <a:rPr lang="en" baseline="0" dirty="0" smtClean="0"/>
              <a:t>calculates nearby merchants that the user is subscribed to and relevant coupons and advertisements are sent to the user’s phone.  This increases the chance of users taking advantage of special offers that are being held at nearby stores.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kimi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dirty="0" smtClean="0"/>
              <a:t>Connect merchant and customer so the merchant can charge the customer.</a:t>
            </a:r>
          </a:p>
          <a:p>
            <a:pPr lvl="0" rtl="0">
              <a:buNone/>
            </a:pPr>
            <a:r>
              <a:rPr lang="en" dirty="0" smtClean="0"/>
              <a:t>Use previous transactions, demographics, and user location for targeted advertising.</a:t>
            </a:r>
          </a:p>
          <a:p>
            <a:pPr>
              <a:buNone/>
            </a:pPr>
            <a:endParaRPr lang="en-US" dirty="0" smtClean="0"/>
          </a:p>
          <a:p>
            <a:pPr>
              <a:buNone/>
            </a:pPr>
            <a:endParaRPr lang="en-US" dirty="0" smtClean="0"/>
          </a:p>
          <a:p>
            <a:pPr>
              <a:buNone/>
            </a:pPr>
            <a:r>
              <a:rPr lang="en-US" dirty="0" smtClean="0"/>
              <a:t>K</a:t>
            </a:r>
            <a:r>
              <a:rPr lang="en" dirty="0" smtClean="0"/>
              <a:t>imi</a:t>
            </a:r>
          </a:p>
          <a:p>
            <a:pPr>
              <a:buNone/>
            </a:pPr>
            <a:endParaRPr lang="en" dirty="0" smtClean="0"/>
          </a:p>
          <a:p>
            <a:pPr lvl="0" rtl="0">
              <a:buNone/>
            </a:pPr>
            <a:r>
              <a:rPr lang="en" dirty="0" smtClean="0"/>
              <a:t>Your vision: was it compelling, did it evoke confidence </a:t>
            </a:r>
          </a:p>
          <a:p>
            <a:pPr lvl="0" rtl="0">
              <a:buNone/>
            </a:pPr>
            <a:r>
              <a:rPr lang="en" dirty="0" smtClean="0"/>
              <a:t>and suggest creativity?  Did it get us motivated to listen to the rest of the talk?</a:t>
            </a:r>
          </a:p>
          <a:p>
            <a:endParaRPr lang="en" dirty="0" smtClean="0"/>
          </a:p>
          <a:p>
            <a:pPr lvl="0" rtl="0">
              <a:buNone/>
            </a:pPr>
            <a:r>
              <a:rPr lang="en" dirty="0" smtClean="0"/>
              <a:t>Your vision.  Should address precisely the problems you just </a:t>
            </a:r>
          </a:p>
          <a:p>
            <a:pPr lvl="0" rtl="0">
              <a:buNone/>
            </a:pPr>
            <a:r>
              <a:rPr lang="en" dirty="0" smtClean="0"/>
              <a:t>mentioned.  Grading: was it compelling, did it evoke confidence and suggest creativity?  </a:t>
            </a:r>
          </a:p>
          <a:p>
            <a:pPr lvl="0" rtl="0">
              <a:buNone/>
            </a:pPr>
            <a:r>
              <a:rPr lang="en" dirty="0" smtClean="0"/>
              <a:t>Did it get us motivated to listen to the rest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smtClean="0"/>
          </a:p>
          <a:p>
            <a:r>
              <a:rPr lang="en-US" dirty="0" smtClean="0"/>
              <a:t>risks</a:t>
            </a:r>
          </a:p>
          <a:p>
            <a:r>
              <a:rPr lang="en-US" dirty="0" smtClean="0">
                <a:latin typeface="Century Gothic" pitchFamily="34" charset="0"/>
              </a:rPr>
              <a:t>Privacy protection on apps</a:t>
            </a:r>
          </a:p>
          <a:p>
            <a:r>
              <a:rPr lang="en-US" dirty="0" smtClean="0">
                <a:latin typeface="Century Gothic" pitchFamily="34" charset="0"/>
              </a:rPr>
              <a:t>Content filter</a:t>
            </a:r>
          </a:p>
          <a:p>
            <a:r>
              <a:rPr lang="en-US" dirty="0" smtClean="0">
                <a:latin typeface="Century Gothic" pitchFamily="34" charset="0"/>
              </a:rPr>
              <a:t>No cell service</a:t>
            </a:r>
          </a:p>
          <a:p>
            <a:r>
              <a:rPr lang="en-US" dirty="0" smtClean="0">
                <a:latin typeface="Century Gothic" pitchFamily="34" charset="0"/>
              </a:rPr>
              <a:t>Inaccurate geolocation</a:t>
            </a:r>
          </a:p>
          <a:p>
            <a:r>
              <a:rPr lang="en-US" dirty="0" smtClean="0">
                <a:latin typeface="Century Gothic" pitchFamily="34" charset="0"/>
              </a:rPr>
              <a:t>MCM server failure</a:t>
            </a:r>
          </a:p>
          <a:p>
            <a:endParaRPr lang="en-US" dirty="0"/>
          </a:p>
        </p:txBody>
      </p:sp>
    </p:spTree>
    <p:extLst>
      <p:ext uri="{BB962C8B-B14F-4D97-AF65-F5344CB8AC3E}">
        <p14:creationId xmlns:p14="http://schemas.microsoft.com/office/powerpoint/2010/main" val="322618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endParaRPr lang="en-US" dirty="0"/>
          </a:p>
        </p:txBody>
      </p:sp>
    </p:spTree>
    <p:extLst>
      <p:ext uri="{BB962C8B-B14F-4D97-AF65-F5344CB8AC3E}">
        <p14:creationId xmlns:p14="http://schemas.microsoft.com/office/powerpoint/2010/main" val="3432794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a:t>daren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CHIHI</a:t>
            </a:r>
            <a:endParaRPr lang="en-US" dirty="0"/>
          </a:p>
        </p:txBody>
      </p:sp>
    </p:spTree>
    <p:extLst>
      <p:ext uri="{BB962C8B-B14F-4D97-AF65-F5344CB8AC3E}">
        <p14:creationId xmlns:p14="http://schemas.microsoft.com/office/powerpoint/2010/main" val="315971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kimi</a:t>
            </a:r>
            <a:endParaRPr lang="en-US" dirty="0"/>
          </a:p>
        </p:txBody>
      </p:sp>
    </p:spTree>
    <p:extLst>
      <p:ext uri="{BB962C8B-B14F-4D97-AF65-F5344CB8AC3E}">
        <p14:creationId xmlns:p14="http://schemas.microsoft.com/office/powerpoint/2010/main" val="148514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blayne</a:t>
            </a:r>
            <a:endParaRPr lang="en-US" dirty="0"/>
          </a:p>
        </p:txBody>
      </p:sp>
    </p:spTree>
    <p:extLst>
      <p:ext uri="{BB962C8B-B14F-4D97-AF65-F5344CB8AC3E}">
        <p14:creationId xmlns:p14="http://schemas.microsoft.com/office/powerpoint/2010/main" val="415971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kimi</a:t>
            </a:r>
            <a:endParaRPr lang="en-US" dirty="0"/>
          </a:p>
        </p:txBody>
      </p:sp>
    </p:spTree>
    <p:extLst>
      <p:ext uri="{BB962C8B-B14F-4D97-AF65-F5344CB8AC3E}">
        <p14:creationId xmlns:p14="http://schemas.microsoft.com/office/powerpoint/2010/main" val="892770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kimi</a:t>
            </a:r>
            <a:endParaRPr lang="en-US" dirty="0"/>
          </a:p>
        </p:txBody>
      </p:sp>
    </p:spTree>
    <p:extLst>
      <p:ext uri="{BB962C8B-B14F-4D97-AF65-F5344CB8AC3E}">
        <p14:creationId xmlns:p14="http://schemas.microsoft.com/office/powerpoint/2010/main" val="8927708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from the Gantt chart, t</a:t>
            </a:r>
            <a:r>
              <a:rPr lang="en-US" baseline="0" dirty="0" smtClean="0"/>
              <a:t>he documentation and the testing phases overlap very much with the implementation phase. </a:t>
            </a:r>
            <a:r>
              <a:rPr lang="en" baseline="0" dirty="0" smtClean="0"/>
              <a:t>For documentation of the code itself, we are using Doxygen, and we are developing higher-level documentation throughout our implentation phase.  </a:t>
            </a:r>
            <a:endParaRPr lang="en" dirty="0" smtClean="0"/>
          </a:p>
          <a:p>
            <a:r>
              <a:rPr lang="en-US" baseline="0" dirty="0" smtClean="0"/>
              <a:t>For testing, we are doing simple component testing for all functions that we write, and we’re also going to perform integration testing as well as user testing during later phases. </a:t>
            </a:r>
            <a:endParaRPr lang="en-US" dirty="0" smtClean="0"/>
          </a:p>
        </p:txBody>
      </p:sp>
    </p:spTree>
    <p:extLst>
      <p:ext uri="{BB962C8B-B14F-4D97-AF65-F5344CB8AC3E}">
        <p14:creationId xmlns:p14="http://schemas.microsoft.com/office/powerpoint/2010/main" val="1773586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dirty="0" smtClean="0"/>
              <a:t>The</a:t>
            </a:r>
            <a:r>
              <a:rPr lang="en" baseline="0" dirty="0" smtClean="0"/>
              <a:t> MCM localization project is going to combine the moneyless mobile transactions like PayPal and Square, with t</a:t>
            </a:r>
            <a:r>
              <a:rPr lang="en-US" baseline="0" dirty="0" smtClean="0"/>
              <a:t>he</a:t>
            </a:r>
            <a:r>
              <a:rPr lang="en" baseline="0" dirty="0" smtClean="0"/>
              <a:t> addition of direct advertisements and coupons using localization.  We currently have the skeleton of the database, both mobile apps, and the website.  The first component of localization of the merchant and customer interaction is completed, and we are currently working on direct advertisements as </a:t>
            </a:r>
            <a:r>
              <a:rPr lang="en" baseline="0" smtClean="0"/>
              <a:t>well as testing and thorough documentation.</a:t>
            </a:r>
            <a:endParaRPr lang="e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0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Daren</a:t>
            </a:r>
          </a:p>
          <a:p>
            <a:endParaRPr lang="en-US" dirty="0"/>
          </a:p>
        </p:txBody>
      </p:sp>
    </p:spTree>
    <p:extLst>
      <p:ext uri="{BB962C8B-B14F-4D97-AF65-F5344CB8AC3E}">
        <p14:creationId xmlns:p14="http://schemas.microsoft.com/office/powerpoint/2010/main" val="294917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US" dirty="0" smtClean="0"/>
              <a:t>B</a:t>
            </a:r>
            <a:r>
              <a:rPr lang="en" dirty="0" smtClean="0"/>
              <a:t>layne</a:t>
            </a:r>
          </a:p>
          <a:p>
            <a:pPr lvl="0" rtl="0">
              <a:buNone/>
            </a:pPr>
            <a:r>
              <a:rPr lang="en" dirty="0" smtClean="0"/>
              <a:t>Sketch out the architecture to show us how you're tackling </a:t>
            </a:r>
          </a:p>
          <a:p>
            <a:pPr lvl="0" rtl="0">
              <a:buNone/>
            </a:pPr>
            <a:r>
              <a:rPr lang="en" dirty="0" smtClean="0"/>
              <a:t>the problem; intro and briefly describe each main component of your system.</a:t>
            </a:r>
          </a:p>
          <a:p>
            <a:pPr>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295400"/>
            <a:ext cx="7772400" cy="1546474"/>
          </a:xfrm>
          <a:prstGeom prst="rect">
            <a:avLst/>
          </a:prstGeom>
          <a:noFill/>
          <a:ln>
            <a:noFill/>
          </a:ln>
        </p:spPr>
        <p:txBody>
          <a:bodyPr lIns="91425" tIns="91425" rIns="91425" bIns="91425" anchor="b" anchorCtr="0"/>
          <a:lstStyle>
            <a:lvl1pPr marL="0" indent="304800" algn="r" rtl="0">
              <a:spcBef>
                <a:spcPts val="0"/>
              </a:spcBef>
              <a:buClr>
                <a:schemeClr val="dk1"/>
              </a:buClr>
              <a:buSzPct val="100000"/>
              <a:buFont typeface="Arial"/>
              <a:buNone/>
              <a:defRPr sz="6000" b="1" i="0" u="none" strike="noStrike" cap="none" baseline="0">
                <a:gradFill>
                  <a:gsLst>
                    <a:gs pos="0">
                      <a:schemeClr val="bg1"/>
                    </a:gs>
                    <a:gs pos="100000">
                      <a:schemeClr val="tx2"/>
                    </a:gs>
                  </a:gsLst>
                  <a:lin ang="5400000" scaled="0"/>
                </a:gradFill>
                <a:latin typeface="Bebas" pitchFamily="2" charset="0"/>
                <a:ea typeface="Bebas" pitchFamily="2" charset="0"/>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2895600"/>
            <a:ext cx="7772400" cy="1046317"/>
          </a:xfrm>
          <a:prstGeom prst="rect">
            <a:avLst/>
          </a:prstGeom>
          <a:noFill/>
          <a:ln>
            <a:noFill/>
          </a:ln>
        </p:spPr>
        <p:txBody>
          <a:bodyPr lIns="91425" tIns="91425" rIns="91425" bIns="91425" anchor="t" anchorCtr="0"/>
          <a:lstStyle>
            <a:lvl1pPr marL="0" indent="190500" algn="r" rtl="0">
              <a:lnSpc>
                <a:spcPct val="100000"/>
              </a:lnSpc>
              <a:spcBef>
                <a:spcPts val="0"/>
              </a:spcBef>
              <a:spcAft>
                <a:spcPts val="0"/>
              </a:spcAft>
              <a:buClr>
                <a:schemeClr val="dk2"/>
              </a:buClr>
              <a:buSzPct val="100000"/>
              <a:buFont typeface="Arial"/>
              <a:buNone/>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
        <p:nvSpPr>
          <p:cNvPr id="7" name="Shape 12"/>
          <p:cNvSpPr txBox="1">
            <a:spLocks noGrp="1"/>
          </p:cNvSpPr>
          <p:nvPr>
            <p:ph type="body" idx="10"/>
          </p:nvPr>
        </p:nvSpPr>
        <p:spPr>
          <a:xfrm>
            <a:off x="457200" y="5562600"/>
            <a:ext cx="8229600" cy="762000"/>
          </a:xfrm>
          <a:prstGeom prst="rect">
            <a:avLst/>
          </a:prstGeom>
          <a:noFill/>
          <a:ln>
            <a:noFill/>
          </a:ln>
        </p:spPr>
        <p:txBody>
          <a:bodyPr lIns="91425" tIns="91425" rIns="91425" bIns="91425" anchor="t" anchorCtr="0"/>
          <a:lstStyle>
            <a:lvl1pPr marL="0" indent="0" rtl="0">
              <a:buNone/>
              <a:defRPr b="0">
                <a:solidFill>
                  <a:schemeClr val="bg1">
                    <a:lumMod val="95000"/>
                  </a:schemeClr>
                </a:solidFill>
                <a:latin typeface="Century Gothic" pitchFamily="34" charset="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userDrawn="1">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6200" y="274637"/>
            <a:ext cx="8610600" cy="1143000"/>
          </a:xfrm>
          <a:prstGeom prst="rect">
            <a:avLst/>
          </a:prstGeom>
          <a:noFill/>
          <a:ln>
            <a:noFill/>
          </a:ln>
        </p:spPr>
        <p:txBody>
          <a:bodyPr lIns="91425" tIns="91425" rIns="91425" bIns="91425" anchor="b" anchorCtr="0"/>
          <a:lstStyle>
            <a:lvl1pPr algn="l" rtl="0">
              <a:spcBef>
                <a:spcPts val="0"/>
              </a:spcBef>
              <a:buSzPct val="100000"/>
              <a:buFont typeface="Arial"/>
              <a:buNone/>
              <a:defRPr sz="6000" b="1">
                <a:gradFill>
                  <a:gsLst>
                    <a:gs pos="0">
                      <a:srgbClr val="33CAFF"/>
                    </a:gs>
                    <a:gs pos="100000">
                      <a:srgbClr val="007FAC"/>
                    </a:gs>
                  </a:gsLst>
                  <a:lin ang="5400000" scaled="0"/>
                </a:gradFill>
                <a:latin typeface="Bebas" pitchFamily="2" charset="0"/>
                <a:ea typeface="Bebas" pitchFamily="2" charset="0"/>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hasCustomPrompt="1"/>
          </p:nvPr>
        </p:nvSpPr>
        <p:spPr>
          <a:xfrm>
            <a:off x="457200" y="1676400"/>
            <a:ext cx="8229600" cy="4891374"/>
          </a:xfrm>
          <a:prstGeom prst="rect">
            <a:avLst/>
          </a:prstGeom>
          <a:noFill/>
          <a:ln>
            <a:noFill/>
          </a:ln>
        </p:spPr>
        <p:txBody>
          <a:bodyPr lIns="91425" tIns="91425" rIns="91425" bIns="91425" anchor="t" anchorCtr="0"/>
          <a:lstStyle>
            <a:lvl1pPr marL="342900" indent="-342900" rtl="0">
              <a:buClr>
                <a:schemeClr val="bg1">
                  <a:lumMod val="85000"/>
                </a:schemeClr>
              </a:buClr>
              <a:buSzPct val="140000"/>
              <a:buFont typeface="Arial" pitchFamily="34" charset="0"/>
              <a:buChar char="•"/>
              <a:defRPr>
                <a:solidFill>
                  <a:schemeClr val="bg1">
                    <a:lumMod val="85000"/>
                  </a:schemeClr>
                </a:solidFill>
                <a:latin typeface="Century Gothic" pitchFamily="34" charset="0"/>
              </a:defRPr>
            </a:lvl1pPr>
            <a:lvl2pPr marL="742950" indent="-285750" rtl="0">
              <a:buClr>
                <a:schemeClr val="bg1">
                  <a:lumMod val="75000"/>
                </a:schemeClr>
              </a:buClr>
              <a:buSzPct val="80000"/>
              <a:defRPr sz="2600">
                <a:solidFill>
                  <a:schemeClr val="bg1">
                    <a:lumMod val="75000"/>
                  </a:schemeClr>
                </a:solidFill>
                <a:latin typeface="Century Gothic" pitchFamily="34" charset="0"/>
              </a:defRPr>
            </a:lvl2pPr>
            <a:lvl3pPr marL="1143000" indent="-228600" rtl="0">
              <a:buClr>
                <a:schemeClr val="bg1">
                  <a:lumMod val="65000"/>
                </a:schemeClr>
              </a:buClr>
              <a:defRPr>
                <a:solidFill>
                  <a:schemeClr val="bg1">
                    <a:lumMod val="65000"/>
                  </a:schemeClr>
                </a:solidFill>
                <a:latin typeface="Century Gothic" pitchFamily="34" charset="0"/>
              </a:defRPr>
            </a:lvl3pPr>
            <a:lvl4pPr marL="1600200" indent="-228600" rtl="0">
              <a:defRPr/>
            </a:lvl4pPr>
            <a:lvl5pPr rtl="0">
              <a:defRPr sz="1800"/>
            </a:lvl5pPr>
            <a:lvl6pPr rtl="0">
              <a:defRPr sz="1800"/>
            </a:lvl6pPr>
            <a:lvl7pPr rtl="0">
              <a:defRPr sz="1800"/>
            </a:lvl7pPr>
            <a:lvl8pPr rtl="0">
              <a:defRPr sz="1800"/>
            </a:lvl8pPr>
            <a:lvl9pPr rtl="0">
              <a:defRPr sz="1800"/>
            </a:lvl9pPr>
          </a:lstStyle>
          <a:p>
            <a:r>
              <a:rPr lang="en-US" dirty="0" smtClean="0"/>
              <a:t>Line 1</a:t>
            </a:r>
          </a:p>
          <a:p>
            <a:pPr lvl="1"/>
            <a:r>
              <a:rPr lang="en-US" dirty="0" smtClean="0"/>
              <a:t>Line 2</a:t>
            </a:r>
          </a:p>
          <a:p>
            <a:pPr lvl="2"/>
            <a:r>
              <a:rPr lang="en-US" dirty="0" smtClean="0"/>
              <a:t>Line 3</a:t>
            </a:r>
            <a:endParaRPr dirty="0"/>
          </a:p>
        </p:txBody>
      </p:sp>
      <p:sp>
        <p:nvSpPr>
          <p:cNvPr id="8"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a:pPr>
            <a:r>
              <a:rPr kumimoji="0" lang="en-US" sz="3000" b="0" i="0" u="none" strike="noStrike" kern="0" cap="none" spc="0" normalizeH="0" baseline="0" noProof="0" dirty="0" smtClean="0">
                <a:ln>
                  <a:noFill/>
                </a:ln>
                <a:solidFill>
                  <a:srgbClr val="000000"/>
                </a:solidFill>
                <a:effectLst/>
                <a:uLnTx/>
                <a:uFillTx/>
                <a:latin typeface="Arial"/>
                <a:cs typeface="Arial"/>
                <a:sym typeface="Arial"/>
                <a:rtl val="0"/>
              </a:rPr>
              <a:t>Line 1</a:t>
            </a:r>
          </a:p>
          <a:p>
            <a:pPr marL="742950" marR="0" lvl="1"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2</a:t>
            </a:r>
          </a:p>
          <a:p>
            <a:pPr marL="1143000" marR="0" lvl="2"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a:pPr>
            <a:r>
              <a:rPr kumimoji="0" lang="en-US" sz="2400" b="0" i="0" u="none" strike="noStrike" kern="0" cap="none" spc="0" normalizeH="0" baseline="0" noProof="0" dirty="0" smtClean="0">
                <a:ln>
                  <a:noFill/>
                </a:ln>
                <a:solidFill>
                  <a:srgbClr val="000000"/>
                </a:solidFill>
                <a:effectLst/>
                <a:uLnTx/>
                <a:uFillTx/>
                <a:latin typeface="Arial"/>
                <a:cs typeface="Arial"/>
                <a:sym typeface="Arial"/>
                <a:rtl val="0"/>
              </a:rPr>
              <a:t>Line 3</a:t>
            </a:r>
          </a:p>
          <a:p>
            <a:endParaRPr dirty="0"/>
          </a:p>
        </p:txBody>
      </p:sp>
      <p:sp>
        <p:nvSpPr>
          <p:cNvPr id="7" name="Right Triangle 6"/>
          <p:cNvSpPr/>
          <p:nvPr userDrawn="1"/>
        </p:nvSpPr>
        <p:spPr>
          <a:xfrm rot="10800000">
            <a:off x="8305800" y="-2"/>
            <a:ext cx="838200" cy="838202"/>
          </a:xfrm>
          <a:prstGeom prst="rtTriangl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4"/>
          </p:nvPr>
        </p:nvSpPr>
        <p:spPr>
          <a:xfrm>
            <a:off x="7010400" y="76200"/>
            <a:ext cx="2133600" cy="381000"/>
          </a:xfrm>
          <a:prstGeom prst="rect">
            <a:avLst/>
          </a:prstGeom>
        </p:spPr>
        <p:txBody>
          <a:bodyPr vert="horz" lIns="91440" tIns="45720" rIns="91440" bIns="45720" rtlCol="0" anchor="ctr"/>
          <a:lstStyle>
            <a:lvl1pPr algn="r">
              <a:defRPr sz="2500">
                <a:solidFill>
                  <a:schemeClr val="bg1">
                    <a:lumMod val="95000"/>
                  </a:schemeClr>
                </a:solidFill>
                <a:latin typeface="Bebas" pitchFamily="2" charset="0"/>
              </a:defRPr>
            </a:lvl1pPr>
          </a:lstStyle>
          <a:p>
            <a:fld id="{F8A268F4-B152-4CD1-AC62-706CE4DFB720}"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gradFill>
            <a:gsLst>
              <a:gs pos="0">
                <a:srgbClr val="00B0F0"/>
              </a:gs>
              <a:gs pos="100000">
                <a:srgbClr val="007FAC"/>
              </a:gs>
            </a:gsLst>
            <a:lin ang="5400000" scaled="0"/>
          </a:gra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rgbClr val="000000"/>
        </a:buClr>
        <a:buSzPct val="166666"/>
        <a:buFont typeface="Arial"/>
        <a:buChar char="•"/>
        <a:tabLst/>
        <a:defRPr sz="1400" b="0" i="0" u="none" strike="noStrike" cap="none" baseline="0">
          <a:solidFill>
            <a:schemeClr val="bg1"/>
          </a:solidFill>
          <a:latin typeface="Arial"/>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rgbClr val="000000"/>
        </a:buClr>
        <a:buSzPct val="100000"/>
        <a:buFont typeface="Courier New"/>
        <a:buChar char="o"/>
        <a:tabLst/>
        <a:defRPr sz="1400" b="0" i="0" u="none" strike="noStrike" cap="none" baseline="0">
          <a:solidFill>
            <a:srgbClr val="000000"/>
          </a:solidFill>
          <a:latin typeface="Arial"/>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rgbClr val="000000"/>
        </a:buClr>
        <a:buSzPct val="100000"/>
        <a:buFont typeface="Wingdings"/>
        <a:buChar char="§"/>
        <a:tabLst/>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microsoft.com/office/2007/relationships/hdphoto" Target="../media/hdphoto1.wdp"/><Relationship Id="rId1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6.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7.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8.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0.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1.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0.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3.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4.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5.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7.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0.png"/><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371600"/>
            <a:ext cx="8610600" cy="2736376"/>
          </a:xfrm>
        </p:spPr>
        <p:txBody>
          <a:bodyPr/>
          <a:lstStyle/>
          <a:p>
            <a:r>
              <a:rPr lang="en-US" sz="8200" dirty="0" smtClean="0"/>
              <a:t>Moneyclip   Mobile localization</a:t>
            </a:r>
            <a:endParaRPr lang="en-US" sz="8200" dirty="0"/>
          </a:p>
        </p:txBody>
      </p:sp>
      <p:sp>
        <p:nvSpPr>
          <p:cNvPr id="4" name="Text Placeholder 3"/>
          <p:cNvSpPr>
            <a:spLocks noGrp="1"/>
          </p:cNvSpPr>
          <p:nvPr>
            <p:ph type="body" idx="10"/>
          </p:nvPr>
        </p:nvSpPr>
        <p:spPr>
          <a:xfrm>
            <a:off x="2362200" y="4114800"/>
            <a:ext cx="6324600" cy="1752600"/>
          </a:xfrm>
        </p:spPr>
        <p:txBody>
          <a:bodyPr/>
          <a:lstStyle/>
          <a:p>
            <a:pPr algn="r">
              <a:spcBef>
                <a:spcPts val="0"/>
              </a:spcBef>
            </a:pPr>
            <a:r>
              <a:rPr lang="en" sz="2600" dirty="0" smtClean="0"/>
              <a:t>April 26, 2013</a:t>
            </a:r>
          </a:p>
          <a:p>
            <a:pPr algn="r">
              <a:spcBef>
                <a:spcPts val="0"/>
              </a:spcBef>
            </a:pPr>
            <a:endParaRPr lang="en" sz="2600" dirty="0" smtClean="0"/>
          </a:p>
          <a:p>
            <a:pPr algn="r">
              <a:spcBef>
                <a:spcPts val="0"/>
              </a:spcBef>
            </a:pPr>
            <a:r>
              <a:rPr lang="en" sz="2600" b="1" dirty="0" smtClean="0"/>
              <a:t>Team Panda</a:t>
            </a:r>
            <a:endParaRPr lang="en" sz="2600" b="1" dirty="0"/>
          </a:p>
          <a:p>
            <a:pPr algn="r">
              <a:spcBef>
                <a:spcPts val="0"/>
              </a:spcBef>
            </a:pPr>
            <a:r>
              <a:rPr lang="en" sz="2600" dirty="0" smtClean="0">
                <a:latin typeface="Century Gothic" pitchFamily="34" charset="0"/>
              </a:rPr>
              <a:t>Blayne </a:t>
            </a:r>
            <a:r>
              <a:rPr lang="en" sz="2600" dirty="0">
                <a:latin typeface="Century Gothic" pitchFamily="34" charset="0"/>
              </a:rPr>
              <a:t>Kennedy, Kimberly Oyama, Daren Rodhouse, Chihiro Sasaki</a:t>
            </a:r>
          </a:p>
          <a:p>
            <a:pPr>
              <a:spcBef>
                <a:spcPts val="0"/>
              </a:spcBef>
            </a:pP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3381375" cy="619125"/>
          </a:xfrm>
          <a:prstGeom prst="rect">
            <a:avLst/>
          </a:prstGeom>
        </p:spPr>
      </p:pic>
    </p:spTree>
    <p:extLst>
      <p:ext uri="{BB962C8B-B14F-4D97-AF65-F5344CB8AC3E}">
        <p14:creationId xmlns:p14="http://schemas.microsoft.com/office/powerpoint/2010/main" val="347262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lIns="91425" tIns="91425" rIns="91425" bIns="91425" anchor="b" anchorCtr="0">
            <a:noAutofit/>
          </a:bodyPr>
          <a:lstStyle/>
          <a:p>
            <a:pPr>
              <a:buNone/>
            </a:pPr>
            <a:r>
              <a:rPr lang="en" dirty="0"/>
              <a:t>Solution </a:t>
            </a:r>
            <a:r>
              <a:rPr lang="en" dirty="0" smtClean="0"/>
              <a:t>  Overview</a:t>
            </a:r>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10</a:t>
            </a:fld>
            <a:endParaRPr lang="en-US" dirty="0"/>
          </a:p>
        </p:txBody>
      </p:sp>
      <p:graphicFrame>
        <p:nvGraphicFramePr>
          <p:cNvPr id="2" name="Diagram 1"/>
          <p:cNvGraphicFramePr/>
          <p:nvPr>
            <p:extLst>
              <p:ext uri="{D42A27DB-BD31-4B8C-83A1-F6EECF244321}">
                <p14:modId xmlns:p14="http://schemas.microsoft.com/office/powerpoint/2010/main" val="188612430"/>
              </p:ext>
            </p:extLst>
          </p:nvPr>
        </p:nvGraphicFramePr>
        <p:xfrm>
          <a:off x="1143000" y="1524000"/>
          <a:ext cx="7010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62200" y="4876800"/>
            <a:ext cx="1676400" cy="415391"/>
          </a:xfrm>
          <a:prstGeom prst="rect">
            <a:avLst/>
          </a:prstGeom>
        </p:spPr>
      </p:pic>
      <p:sp>
        <p:nvSpPr>
          <p:cNvPr id="4" name="PB"/>
          <p:cNvSpPr/>
          <p:nvPr/>
        </p:nvSpPr>
        <p:spPr>
          <a:xfrm>
            <a:off x="0" y="6705600"/>
            <a:ext cx="18288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http://www.findthatlogo.com/wp-content/uploads/2011/11/paypal-logo.gif"/>
          <p:cNvPicPr>
            <a:picLocks noChangeAspect="1" noChangeArrowheads="1"/>
          </p:cNvPicPr>
          <p:nvPr/>
        </p:nvPicPr>
        <p:blipFill rotWithShape="1">
          <a:blip r:embed="rId10">
            <a:lum bright="70000" contrast="-70000"/>
            <a:extLst>
              <a:ext uri="{BEBA8EAE-BF5A-486C-A8C5-ECC9F3942E4B}">
                <a14:imgProps xmlns:a14="http://schemas.microsoft.com/office/drawing/2010/main">
                  <a14:imgLayer r:embed="rId11">
                    <a14:imgEffect>
                      <a14:backgroundRemoval t="16000" b="65600" l="0" r="98400">
                        <a14:foregroundMark x1="33200" y1="45600" x2="33200" y2="45600"/>
                        <a14:foregroundMark x1="40000" y1="45200" x2="40000" y2="45200"/>
                        <a14:foregroundMark x1="55200" y1="41600" x2="55200" y2="41600"/>
                        <a14:foregroundMark x1="78800" y1="45200" x2="78800" y2="45200"/>
                        <a14:foregroundMark x1="88800" y1="46400" x2="88800" y2="46400"/>
                      </a14:backgroundRemoval>
                    </a14:imgEffect>
                  </a14:imgLayer>
                </a14:imgProps>
              </a:ext>
              <a:ext uri="{28A0092B-C50C-407E-A947-70E740481C1C}">
                <a14:useLocalDpi xmlns:a14="http://schemas.microsoft.com/office/drawing/2010/main" val="0"/>
              </a:ext>
            </a:extLst>
          </a:blip>
          <a:srcRect t="30842" b="33213"/>
          <a:stretch/>
        </p:blipFill>
        <p:spPr bwMode="auto">
          <a:xfrm>
            <a:off x="3679939" y="2057400"/>
            <a:ext cx="1983880" cy="7130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469170" y="2900700"/>
            <a:ext cx="2405418" cy="560565"/>
          </a:xfrm>
          <a:prstGeom prst="rect">
            <a:avLst/>
          </a:prstGeom>
        </p:spPr>
      </p:pic>
      <p:sp>
        <p:nvSpPr>
          <p:cNvPr id="5" name="TextBox 4"/>
          <p:cNvSpPr txBox="1"/>
          <p:nvPr/>
        </p:nvSpPr>
        <p:spPr>
          <a:xfrm>
            <a:off x="4475786" y="2592923"/>
            <a:ext cx="378630" cy="477054"/>
          </a:xfrm>
          <a:prstGeom prst="rect">
            <a:avLst/>
          </a:prstGeom>
          <a:noFill/>
        </p:spPr>
        <p:txBody>
          <a:bodyPr wrap="none" rtlCol="0">
            <a:spAutoFit/>
          </a:bodyPr>
          <a:lstStyle/>
          <a:p>
            <a:r>
              <a:rPr lang="en-US" sz="2500" dirty="0" smtClean="0">
                <a:solidFill>
                  <a:schemeClr val="bg1">
                    <a:lumMod val="95000"/>
                  </a:schemeClr>
                </a:solidFill>
                <a:latin typeface="Century Gothic" pitchFamily="34" charset="0"/>
              </a:rPr>
              <a:t>+</a:t>
            </a:r>
            <a:endParaRPr lang="en-US" sz="2500" dirty="0">
              <a:solidFill>
                <a:schemeClr val="bg1">
                  <a:lumMod val="95000"/>
                </a:schemeClr>
              </a:solidFill>
              <a:latin typeface="Century Gothic" pitchFamily="34" charset="0"/>
            </a:endParaRPr>
          </a:p>
        </p:txBody>
      </p:sp>
      <p:grpSp>
        <p:nvGrpSpPr>
          <p:cNvPr id="24" name="Group 23"/>
          <p:cNvGrpSpPr/>
          <p:nvPr/>
        </p:nvGrpSpPr>
        <p:grpSpPr>
          <a:xfrm>
            <a:off x="2776251" y="2360362"/>
            <a:ext cx="3777699" cy="3873909"/>
            <a:chOff x="2598234" y="2057400"/>
            <a:chExt cx="4114800" cy="4114800"/>
          </a:xfrm>
        </p:grpSpPr>
        <p:sp>
          <p:nvSpPr>
            <p:cNvPr id="29" name="Oval 28"/>
            <p:cNvSpPr/>
            <p:nvPr/>
          </p:nvSpPr>
          <p:spPr>
            <a:xfrm>
              <a:off x="2598234" y="2057400"/>
              <a:ext cx="4114800" cy="4114800"/>
            </a:xfrm>
            <a:prstGeom prst="ellipse">
              <a:avLst/>
            </a:prstGeom>
            <a:solidFill>
              <a:srgbClr val="007FAC"/>
            </a:solidFill>
          </p:spPr>
          <p:style>
            <a:lnRef idx="2">
              <a:schemeClr val="lt1">
                <a:hueOff val="0"/>
                <a:satOff val="0"/>
                <a:lumOff val="0"/>
                <a:alphaOff val="0"/>
              </a:schemeClr>
            </a:lnRef>
            <a:fillRef idx="1">
              <a:schemeClr val="accent4">
                <a:alpha val="50000"/>
                <a:hueOff val="1754092"/>
                <a:satOff val="4262"/>
                <a:lumOff val="6961"/>
                <a:alphaOff val="0"/>
              </a:schemeClr>
            </a:fillRef>
            <a:effectRef idx="0">
              <a:schemeClr val="accent4">
                <a:alpha val="50000"/>
                <a:hueOff val="1754092"/>
                <a:satOff val="4262"/>
                <a:lumOff val="6961"/>
                <a:alphaOff val="0"/>
              </a:schemeClr>
            </a:effectRef>
            <a:fontRef idx="minor">
              <a:schemeClr val="tx1"/>
            </a:fontRef>
          </p:style>
        </p:sp>
        <p:pic>
          <p:nvPicPr>
            <p:cNvPr id="17" name="Picture 16"/>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1432"/>
            <a:stretch/>
          </p:blipFill>
          <p:spPr>
            <a:xfrm>
              <a:off x="3124200" y="4377477"/>
              <a:ext cx="3033857" cy="707018"/>
            </a:xfrm>
            <a:prstGeom prst="rect">
              <a:avLst/>
            </a:prstGeom>
          </p:spPr>
        </p:pic>
        <p:pic>
          <p:nvPicPr>
            <p:cNvPr id="21" name="Picture 20"/>
            <p:cNvPicPr>
              <a:picLocks noChangeAspect="1"/>
            </p:cNvPicPr>
            <p:nvPr/>
          </p:nvPicPr>
          <p:blipFill rotWithShape="1">
            <a:blip r:embed="rId14">
              <a:extLst>
                <a:ext uri="{28A0092B-C50C-407E-A947-70E740481C1C}">
                  <a14:useLocalDpi xmlns:a14="http://schemas.microsoft.com/office/drawing/2010/main" val="0"/>
                </a:ext>
              </a:extLst>
            </a:blip>
            <a:srcRect r="81676"/>
            <a:stretch/>
          </p:blipFill>
          <p:spPr>
            <a:xfrm>
              <a:off x="3993931" y="3090892"/>
              <a:ext cx="1289104" cy="1288155"/>
            </a:xfrm>
            <a:prstGeom prst="rect">
              <a:avLst/>
            </a:prstGeom>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11</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Overview</a:t>
            </a:r>
          </a:p>
          <a:p>
            <a:pPr algn="l"/>
            <a:r>
              <a:rPr lang="en-US" sz="3000" dirty="0" smtClean="0">
                <a:solidFill>
                  <a:srgbClr val="33CAFF"/>
                </a:solidFill>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Process</a:t>
            </a: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3976042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0" dirty="0" smtClean="0"/>
              <a:t>Requirements   Elicitation</a:t>
            </a:r>
            <a:endParaRPr lang="en-US" sz="5500" dirty="0"/>
          </a:p>
        </p:txBody>
      </p:sp>
      <p:sp>
        <p:nvSpPr>
          <p:cNvPr id="3" name="Text Placeholder 2"/>
          <p:cNvSpPr>
            <a:spLocks noGrp="1"/>
          </p:cNvSpPr>
          <p:nvPr>
            <p:ph type="body" idx="1"/>
          </p:nvPr>
        </p:nvSpPr>
        <p:spPr/>
        <p:txBody>
          <a:bodyPr/>
          <a:lstStyle/>
          <a:p>
            <a:r>
              <a:rPr lang="en-US" dirty="0" smtClean="0"/>
              <a:t>Group Brainstorming</a:t>
            </a:r>
          </a:p>
          <a:p>
            <a:pPr lvl="1"/>
            <a:r>
              <a:rPr lang="en" dirty="0" smtClean="0"/>
              <a:t>Group consensus</a:t>
            </a:r>
            <a:endParaRPr lang="en" dirty="0"/>
          </a:p>
          <a:p>
            <a:pPr lvl="1"/>
            <a:r>
              <a:rPr lang="en" dirty="0"/>
              <a:t>Compose questions </a:t>
            </a:r>
            <a:endParaRPr lang="en" dirty="0" smtClean="0"/>
          </a:p>
          <a:p>
            <a:r>
              <a:rPr lang="en" dirty="0" smtClean="0"/>
              <a:t>Initial Client Meeting</a:t>
            </a:r>
            <a:endParaRPr lang="en" dirty="0"/>
          </a:p>
          <a:p>
            <a:pPr lvl="1"/>
            <a:r>
              <a:rPr lang="en-US" dirty="0" smtClean="0"/>
              <a:t>Lay out group's </a:t>
            </a:r>
            <a:r>
              <a:rPr lang="en-US" dirty="0"/>
              <a:t>understanding of project</a:t>
            </a:r>
          </a:p>
          <a:p>
            <a:pPr lvl="1"/>
            <a:r>
              <a:rPr lang="en-US" dirty="0"/>
              <a:t>Client molds understanding </a:t>
            </a:r>
            <a:endParaRPr lang="en-US" dirty="0" smtClean="0"/>
          </a:p>
          <a:p>
            <a:r>
              <a:rPr lang="en-US" dirty="0" smtClean="0"/>
              <a:t>Follow-Up </a:t>
            </a:r>
            <a:r>
              <a:rPr lang="en-US" dirty="0"/>
              <a:t>Client </a:t>
            </a:r>
            <a:r>
              <a:rPr lang="en-US" dirty="0" smtClean="0"/>
              <a:t>Meetings</a:t>
            </a:r>
          </a:p>
          <a:p>
            <a:pPr lvl="1"/>
            <a:r>
              <a:rPr lang="en-US" dirty="0" smtClean="0"/>
              <a:t>Go over requirements </a:t>
            </a:r>
            <a:r>
              <a:rPr lang="en-US" dirty="0"/>
              <a:t>document</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12</a:t>
            </a:fld>
            <a:endParaRPr lang="en-US" dirty="0"/>
          </a:p>
        </p:txBody>
      </p:sp>
      <p:sp>
        <p:nvSpPr>
          <p:cNvPr id="5" name="PB"/>
          <p:cNvSpPr/>
          <p:nvPr/>
        </p:nvSpPr>
        <p:spPr>
          <a:xfrm>
            <a:off x="0" y="6705600"/>
            <a:ext cx="25603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07576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sz="5700" dirty="0" smtClean="0"/>
              <a:t>Functional   requirements</a:t>
            </a:r>
            <a:endParaRPr lang="en-US" sz="5700" dirty="0"/>
          </a:p>
        </p:txBody>
      </p:sp>
      <p:sp>
        <p:nvSpPr>
          <p:cNvPr id="3" name="Text Placeholder 2"/>
          <p:cNvSpPr>
            <a:spLocks noGrp="1"/>
          </p:cNvSpPr>
          <p:nvPr>
            <p:ph type="body" idx="1"/>
          </p:nvPr>
        </p:nvSpPr>
        <p:spPr/>
        <p:txBody>
          <a:bodyPr/>
          <a:lstStyle/>
          <a:p>
            <a:r>
              <a:rPr lang="en-US" dirty="0"/>
              <a:t>Customer/Merchant Interfaces</a:t>
            </a:r>
          </a:p>
          <a:p>
            <a:pPr lvl="1"/>
            <a:r>
              <a:rPr lang="en-US" dirty="0" smtClean="0"/>
              <a:t>Mobile devices</a:t>
            </a:r>
            <a:endParaRPr lang="en-US" dirty="0"/>
          </a:p>
          <a:p>
            <a:pPr lvl="1"/>
            <a:r>
              <a:rPr lang="en-US" dirty="0"/>
              <a:t>Website</a:t>
            </a:r>
          </a:p>
          <a:p>
            <a:r>
              <a:rPr lang="en-US" dirty="0"/>
              <a:t>Basic functionality</a:t>
            </a:r>
          </a:p>
          <a:p>
            <a:pPr lvl="1"/>
            <a:r>
              <a:rPr lang="en-US" dirty="0"/>
              <a:t>Request/accept payment </a:t>
            </a:r>
          </a:p>
          <a:p>
            <a:pPr lvl="1"/>
            <a:r>
              <a:rPr lang="en-US" dirty="0"/>
              <a:t>Change settings</a:t>
            </a:r>
          </a:p>
          <a:p>
            <a:pPr lvl="2"/>
            <a:r>
              <a:rPr lang="en-US" dirty="0"/>
              <a:t>Ads, coupons, location, account </a:t>
            </a:r>
          </a:p>
          <a:p>
            <a:pPr lvl="1"/>
            <a:r>
              <a:rPr lang="en-US" dirty="0"/>
              <a:t>Merchant map</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13</a:t>
            </a:fld>
            <a:endParaRPr lang="en-US" dirty="0"/>
          </a:p>
        </p:txBody>
      </p:sp>
      <p:sp>
        <p:nvSpPr>
          <p:cNvPr id="5" name="PB"/>
          <p:cNvSpPr/>
          <p:nvPr/>
        </p:nvSpPr>
        <p:spPr>
          <a:xfrm>
            <a:off x="0" y="6705600"/>
            <a:ext cx="29260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3418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14</a:t>
            </a:fld>
            <a:endParaRPr lang="en-US" dirty="0"/>
          </a:p>
        </p:txBody>
      </p:sp>
      <p:sp>
        <p:nvSpPr>
          <p:cNvPr id="20" name="Shape 103"/>
          <p:cNvSpPr txBox="1">
            <a:spLocks/>
          </p:cNvSpPr>
          <p:nvPr/>
        </p:nvSpPr>
        <p:spPr>
          <a:xfrm>
            <a:off x="457200" y="1447800"/>
            <a:ext cx="8229600" cy="51199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0" indent="0">
              <a:buSzPct val="100000"/>
              <a:buNone/>
            </a:pPr>
            <a:r>
              <a:rPr lang="en" dirty="0"/>
              <a:t>Customer/Merchant apps </a:t>
            </a:r>
            <a:r>
              <a:rPr lang="en" dirty="0" smtClean="0"/>
              <a:t>must communicate </a:t>
            </a:r>
            <a:r>
              <a:rPr lang="en" dirty="0"/>
              <a:t>with each other </a:t>
            </a:r>
          </a:p>
          <a:p>
            <a:pPr marL="971550" lvl="1" indent="-514350">
              <a:buSzPct val="100000"/>
              <a:buFont typeface="+mj-lt"/>
              <a:buAutoNum type="arabicPeriod"/>
            </a:pPr>
            <a:r>
              <a:rPr lang="en" dirty="0" smtClean="0">
                <a:sym typeface="Wingdings" pitchFamily="2" charset="2"/>
              </a:rPr>
              <a:t>Merchant charges customer</a:t>
            </a:r>
          </a:p>
          <a:p>
            <a:pPr marL="971550" lvl="1" indent="-514350">
              <a:buSzPct val="100000"/>
              <a:buFont typeface="+mj-lt"/>
              <a:buAutoNum type="arabicPeriod"/>
            </a:pPr>
            <a:r>
              <a:rPr lang="en" dirty="0" smtClean="0">
                <a:sym typeface="Wingdings" pitchFamily="2" charset="2"/>
              </a:rPr>
              <a:t>Customer is notified</a:t>
            </a:r>
          </a:p>
          <a:p>
            <a:pPr marL="971550" lvl="1" indent="-514350">
              <a:buSzPct val="100000"/>
              <a:buFont typeface="+mj-lt"/>
              <a:buAutoNum type="arabicPeriod"/>
            </a:pPr>
            <a:r>
              <a:rPr lang="en" dirty="0" smtClean="0">
                <a:sym typeface="Wingdings" pitchFamily="2" charset="2"/>
              </a:rPr>
              <a:t>Customer replies </a:t>
            </a:r>
          </a:p>
        </p:txBody>
      </p:sp>
      <p:pic>
        <p:nvPicPr>
          <p:cNvPr id="21" name="Picture 2" descr="http://kids.wanpug.com/illust/illust3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8558"/>
            <a:ext cx="2133600" cy="286076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335924" y="3962400"/>
            <a:ext cx="3836276" cy="2438400"/>
            <a:chOff x="2412124" y="3886200"/>
            <a:chExt cx="3256364" cy="2438400"/>
          </a:xfrm>
        </p:grpSpPr>
        <p:sp>
          <p:nvSpPr>
            <p:cNvPr id="23" name="Circular Arrow 22"/>
            <p:cNvSpPr/>
            <p:nvPr/>
          </p:nvSpPr>
          <p:spPr>
            <a:xfrm>
              <a:off x="2412124" y="38862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p:cNvSpPr txBox="1"/>
            <p:nvPr/>
          </p:nvSpPr>
          <p:spPr>
            <a:xfrm>
              <a:off x="2781300" y="4094946"/>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1</a:t>
              </a:r>
              <a:endParaRPr lang="en-US" sz="2500" dirty="0">
                <a:solidFill>
                  <a:schemeClr val="bg1">
                    <a:lumMod val="95000"/>
                  </a:schemeClr>
                </a:solidFill>
                <a:latin typeface="Bebas" pitchFamily="2" charset="0"/>
              </a:endParaRPr>
            </a:p>
          </p:txBody>
        </p:sp>
      </p:grpSp>
      <p:grpSp>
        <p:nvGrpSpPr>
          <p:cNvPr id="7" name="Group 6"/>
          <p:cNvGrpSpPr/>
          <p:nvPr/>
        </p:nvGrpSpPr>
        <p:grpSpPr>
          <a:xfrm>
            <a:off x="5768834" y="2339136"/>
            <a:ext cx="2952370" cy="2810833"/>
            <a:chOff x="5768834" y="2339136"/>
            <a:chExt cx="2952370" cy="2810833"/>
          </a:xfrm>
        </p:grpSpPr>
        <p:sp>
          <p:nvSpPr>
            <p:cNvPr id="26" name="Isosceles Triangle 25"/>
            <p:cNvSpPr/>
            <p:nvPr/>
          </p:nvSpPr>
          <p:spPr>
            <a:xfrm rot="14033086">
              <a:off x="5950710" y="2924981"/>
              <a:ext cx="1623353" cy="1987105"/>
            </a:xfrm>
            <a:prstGeom prst="triangle">
              <a:avLst>
                <a:gd name="adj" fmla="val 4857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6942975" y="2544792"/>
              <a:ext cx="1476406" cy="2605177"/>
              <a:chOff x="3457902" y="3303917"/>
              <a:chExt cx="1837593" cy="3338933"/>
            </a:xfrm>
          </p:grpSpPr>
          <p:pic>
            <p:nvPicPr>
              <p:cNvPr id="19" name="Picture 2" descr="http://photos.appleinsider.com/whiteiphone-110424-1.png"/>
              <p:cNvPicPr>
                <a:picLocks noChangeAspect="1" noChangeArrowheads="1"/>
              </p:cNvPicPr>
              <p:nvPr/>
            </p:nvPicPr>
            <p:blipFill rotWithShape="1">
              <a:blip r:embed="rId3">
                <a:extLst>
                  <a:ext uri="{28A0092B-C50C-407E-A947-70E740481C1C}">
                    <a14:useLocalDpi xmlns:a14="http://schemas.microsoft.com/office/drawing/2010/main" val="0"/>
                  </a:ext>
                </a:extLst>
              </a:blip>
              <a:srcRect t="2566" r="58907"/>
              <a:stretch/>
            </p:blipFill>
            <p:spPr bwMode="auto">
              <a:xfrm>
                <a:off x="3457902" y="3303917"/>
                <a:ext cx="1837593" cy="33389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702" y="3900609"/>
                <a:ext cx="1391043" cy="207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8302104" y="2339136"/>
              <a:ext cx="419100" cy="477054"/>
            </a:xfrm>
            <a:prstGeom prst="rect">
              <a:avLst/>
            </a:prstGeom>
            <a:noFill/>
          </p:spPr>
          <p:txBody>
            <a:bodyPr wrap="square" rtlCol="0">
              <a:spAutoFit/>
            </a:bodyPr>
            <a:lstStyle/>
            <a:p>
              <a:r>
                <a:rPr lang="en-US" sz="2500" dirty="0">
                  <a:solidFill>
                    <a:schemeClr val="bg1">
                      <a:lumMod val="95000"/>
                    </a:schemeClr>
                  </a:solidFill>
                  <a:latin typeface="Bebas" pitchFamily="2" charset="0"/>
                </a:rPr>
                <a:t>2</a:t>
              </a:r>
            </a:p>
          </p:txBody>
        </p:sp>
      </p:grpSp>
      <p:grpSp>
        <p:nvGrpSpPr>
          <p:cNvPr id="29" name="Group 28"/>
          <p:cNvGrpSpPr/>
          <p:nvPr/>
        </p:nvGrpSpPr>
        <p:grpSpPr>
          <a:xfrm>
            <a:off x="2133600" y="3276600"/>
            <a:ext cx="3733799" cy="2590800"/>
            <a:chOff x="2514601" y="3276600"/>
            <a:chExt cx="3256364" cy="2438400"/>
          </a:xfrm>
        </p:grpSpPr>
        <p:sp>
          <p:nvSpPr>
            <p:cNvPr id="30" name="Circular Arrow 29"/>
            <p:cNvSpPr/>
            <p:nvPr/>
          </p:nvSpPr>
          <p:spPr>
            <a:xfrm rot="10800000">
              <a:off x="2514601" y="3276600"/>
              <a:ext cx="3256364" cy="2438400"/>
            </a:xfrm>
            <a:prstGeom prst="circularArrow">
              <a:avLst>
                <a:gd name="adj1" fmla="val 8464"/>
                <a:gd name="adj2" fmla="val 959908"/>
                <a:gd name="adj3" fmla="val 18913483"/>
                <a:gd name="adj4" fmla="val 12963781"/>
                <a:gd name="adj5" fmla="val 119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p:cNvSpPr txBox="1"/>
            <p:nvPr/>
          </p:nvSpPr>
          <p:spPr>
            <a:xfrm>
              <a:off x="5067300" y="4812202"/>
              <a:ext cx="419100" cy="477054"/>
            </a:xfrm>
            <a:prstGeom prst="rect">
              <a:avLst/>
            </a:prstGeom>
            <a:noFill/>
          </p:spPr>
          <p:txBody>
            <a:bodyPr wrap="square" rtlCol="0">
              <a:spAutoFit/>
            </a:bodyPr>
            <a:lstStyle/>
            <a:p>
              <a:r>
                <a:rPr lang="en-US" sz="2500" dirty="0" smtClean="0">
                  <a:solidFill>
                    <a:schemeClr val="bg1">
                      <a:lumMod val="95000"/>
                    </a:schemeClr>
                  </a:solidFill>
                  <a:latin typeface="Bebas" pitchFamily="2" charset="0"/>
                </a:rPr>
                <a:t>3</a:t>
              </a:r>
              <a:endParaRPr lang="en-US" sz="2500" dirty="0">
                <a:solidFill>
                  <a:schemeClr val="bg1">
                    <a:lumMod val="95000"/>
                  </a:schemeClr>
                </a:solidFill>
                <a:latin typeface="Bebas" pitchFamily="2" charset="0"/>
              </a:endParaRPr>
            </a:p>
          </p:txBody>
        </p:sp>
      </p:grpSp>
      <p:pic>
        <p:nvPicPr>
          <p:cNvPr id="32" name="Picture 4" descr="http://kids.wanpug.com/illust/illust418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64" y="3609062"/>
            <a:ext cx="2231839" cy="3325138"/>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3514973" y="4083294"/>
            <a:ext cx="1171327" cy="1426044"/>
          </a:xfrm>
          <a:prstGeom prst="can">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bg1">
                    <a:lumMod val="95000"/>
                  </a:schemeClr>
                </a:solidFill>
                <a:latin typeface="Century Gothic" pitchFamily="34" charset="0"/>
              </a:rPr>
              <a:t>Server</a:t>
            </a:r>
            <a:endParaRPr lang="en-US" sz="2300" dirty="0">
              <a:solidFill>
                <a:schemeClr val="bg1">
                  <a:lumMod val="95000"/>
                </a:schemeClr>
              </a:solidFill>
              <a:latin typeface="Century Gothic" pitchFamily="34" charset="0"/>
            </a:endParaRPr>
          </a:p>
        </p:txBody>
      </p:sp>
      <p:sp>
        <p:nvSpPr>
          <p:cNvPr id="3" name="PB"/>
          <p:cNvSpPr/>
          <p:nvPr/>
        </p:nvSpPr>
        <p:spPr>
          <a:xfrm>
            <a:off x="0" y="6705600"/>
            <a:ext cx="32918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813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1143000"/>
          </a:xfrm>
        </p:spPr>
        <p:txBody>
          <a:bodyPr/>
          <a:lstStyle/>
          <a:p>
            <a:r>
              <a:rPr lang="en-US" dirty="0" smtClean="0"/>
              <a:t>Functional   requirements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15</a:t>
            </a:fld>
            <a:endParaRPr lang="en-US" dirty="0"/>
          </a:p>
        </p:txBody>
      </p:sp>
      <p:sp>
        <p:nvSpPr>
          <p:cNvPr id="5" name="Shape 109"/>
          <p:cNvSpPr txBox="1">
            <a:spLocks/>
          </p:cNvSpPr>
          <p:nvPr/>
        </p:nvSpPr>
        <p:spPr>
          <a:xfrm>
            <a:off x="457200" y="1371600"/>
            <a:ext cx="8229600" cy="519617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42900" marR="0" indent="-342900" algn="l" defTabSz="914400" rtl="0" eaLnBrk="1" fontAlgn="auto" latinLnBrk="0" hangingPunct="1">
              <a:lnSpc>
                <a:spcPct val="100000"/>
              </a:lnSpc>
              <a:spcBef>
                <a:spcPts val="600"/>
              </a:spcBef>
              <a:spcAft>
                <a:spcPts val="0"/>
              </a:spcAft>
              <a:buClr>
                <a:schemeClr val="bg1">
                  <a:lumMod val="85000"/>
                </a:schemeClr>
              </a:buClr>
              <a:buSzPct val="140000"/>
              <a:buFont typeface="Arial" pitchFamily="34" charset="0"/>
              <a:buChar char="•"/>
              <a:tabLst/>
              <a:defRPr sz="3000" b="0" i="0" u="none" strike="noStrike" cap="none" baseline="0">
                <a:solidFill>
                  <a:schemeClr val="bg1">
                    <a:lumMod val="85000"/>
                  </a:schemeClr>
                </a:solidFill>
                <a:latin typeface="Century Gothic" pitchFamily="34" charset="0"/>
                <a:ea typeface="Arial"/>
                <a:cs typeface="Arial"/>
                <a:sym typeface="Arial"/>
                <a:rtl val="0"/>
              </a:defRPr>
            </a:lvl1pPr>
            <a:lvl2pPr marL="742950" marR="0" indent="-285750" algn="l" defTabSz="914400" rtl="0" eaLnBrk="1" fontAlgn="auto" latinLnBrk="0" hangingPunct="1">
              <a:lnSpc>
                <a:spcPct val="100000"/>
              </a:lnSpc>
              <a:spcBef>
                <a:spcPts val="480"/>
              </a:spcBef>
              <a:spcAft>
                <a:spcPts val="0"/>
              </a:spcAft>
              <a:buClr>
                <a:schemeClr val="bg1">
                  <a:lumMod val="75000"/>
                </a:schemeClr>
              </a:buClr>
              <a:buSzPct val="80000"/>
              <a:buFont typeface="Courier New"/>
              <a:buChar char="o"/>
              <a:tabLst/>
              <a:defRPr sz="2600" b="0" i="0" u="none" strike="noStrike" cap="none" baseline="0">
                <a:solidFill>
                  <a:schemeClr val="bg1">
                    <a:lumMod val="75000"/>
                  </a:schemeClr>
                </a:solidFill>
                <a:latin typeface="Century Gothic" pitchFamily="34" charset="0"/>
                <a:ea typeface="Arial"/>
                <a:cs typeface="Arial"/>
                <a:sym typeface="Arial"/>
                <a:rtl val="0"/>
              </a:defRPr>
            </a:lvl2pPr>
            <a:lvl3pPr marL="1143000" marR="0" indent="-228600" algn="l" defTabSz="914400" rtl="0" eaLnBrk="1" fontAlgn="auto" latinLnBrk="0" hangingPunct="1">
              <a:lnSpc>
                <a:spcPct val="100000"/>
              </a:lnSpc>
              <a:spcBef>
                <a:spcPts val="480"/>
              </a:spcBef>
              <a:spcAft>
                <a:spcPts val="0"/>
              </a:spcAft>
              <a:buClr>
                <a:schemeClr val="bg1">
                  <a:lumMod val="65000"/>
                </a:schemeClr>
              </a:buClr>
              <a:buSzPct val="100000"/>
              <a:buFont typeface="Wingdings"/>
              <a:buChar char="§"/>
              <a:tabLst/>
              <a:defRPr sz="2400" b="0" i="0" u="none" strike="noStrike" cap="none" baseline="0">
                <a:solidFill>
                  <a:schemeClr val="bg1">
                    <a:lumMod val="65000"/>
                  </a:schemeClr>
                </a:solidFill>
                <a:latin typeface="Century Gothic" pitchFamily="34" charset="0"/>
                <a:ea typeface="Arial"/>
                <a:cs typeface="Arial"/>
                <a:sym typeface="Arial"/>
                <a:rtl val="0"/>
              </a:defRPr>
            </a:lvl3pPr>
            <a:lvl4pPr marL="16002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4pPr>
            <a:lvl5pPr marL="20574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L="25146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L="2971800" marR="0" indent="-228600" algn="l" rtl="0">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Arial"/>
                <a:ea typeface="Arial"/>
                <a:cs typeface="Arial"/>
                <a:sym typeface="Arial"/>
                <a:rtl val="0"/>
              </a:defRPr>
            </a:lvl7pPr>
            <a:lvl8pPr marL="3429000" marR="0" indent="-22860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L="3886200" marR="0" indent="-22860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457200" lvl="0" indent="-419100"/>
            <a:r>
              <a:rPr lang="en" dirty="0"/>
              <a:t>Meaningful Advertisements</a:t>
            </a:r>
          </a:p>
          <a:p>
            <a:pPr marL="857250" lvl="1" indent="-419100"/>
            <a:r>
              <a:rPr lang="en" dirty="0"/>
              <a:t>Pushed based on location/demographic </a:t>
            </a:r>
          </a:p>
          <a:p>
            <a:pPr marL="0" indent="0">
              <a:buFont typeface="Arial" pitchFamily="34" charset="0"/>
              <a:buNone/>
            </a:pPr>
            <a:endParaRPr lang="en-US" dirty="0" smtClean="0">
              <a:sym typeface="Wingdings" pitchFamily="2" charset="2"/>
            </a:endParaRPr>
          </a:p>
          <a:p>
            <a:pPr marL="0" indent="0">
              <a:buFont typeface="Arial" pitchFamily="34" charset="0"/>
              <a:buNone/>
            </a:pPr>
            <a:r>
              <a:rPr lang="en-US" dirty="0" smtClean="0">
                <a:sym typeface="Wingdings" pitchFamily="2" charset="2"/>
              </a:rPr>
              <a:t>	user inputs destination </a:t>
            </a:r>
          </a:p>
          <a:p>
            <a:pPr marL="0" indent="0">
              <a:buFont typeface="Arial" pitchFamily="34" charset="0"/>
              <a:buNone/>
            </a:pPr>
            <a:r>
              <a:rPr lang="en-US" dirty="0" smtClean="0">
                <a:sym typeface="Wingdings" pitchFamily="2" charset="2"/>
              </a:rPr>
              <a:t>	user gets notification about ads/coupons from nearby locations and subscribed merchants nearby</a:t>
            </a:r>
          </a:p>
          <a:p>
            <a:pPr marL="0" indent="0">
              <a:buFont typeface="Arial" pitchFamily="34" charset="0"/>
              <a:buNone/>
            </a:pPr>
            <a:r>
              <a:rPr lang="en-US" dirty="0" smtClean="0">
                <a:sym typeface="Wingdings" pitchFamily="2" charset="2"/>
              </a:rPr>
              <a:t>	</a:t>
            </a:r>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813" b="5574"/>
          <a:stretch/>
        </p:blipFill>
        <p:spPr bwMode="auto">
          <a:xfrm>
            <a:off x="0" y="2438400"/>
            <a:ext cx="9144000" cy="439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03" b="100000" l="1754" r="96930">
                        <a14:foregroundMark x1="88158" y1="69118" x2="88158" y2="69118"/>
                        <a14:foregroundMark x1="85965" y1="69118" x2="85965" y2="69118"/>
                        <a14:foregroundMark x1="84211" y1="68382" x2="83333" y2="68015"/>
                        <a14:foregroundMark x1="81140" y1="67647" x2="81140" y2="67647"/>
                        <a14:foregroundMark x1="76316" y1="47059" x2="76316" y2="47059"/>
                        <a14:foregroundMark x1="76754" y1="38603" x2="77632" y2="37868"/>
                        <a14:foregroundMark x1="80702" y1="34559" x2="80702" y2="34559"/>
                        <a14:foregroundMark x1="82018" y1="36765" x2="82018" y2="36765"/>
                        <a14:foregroundMark x1="81140" y1="37868" x2="81140" y2="37868"/>
                        <a14:foregroundMark x1="81140" y1="37868" x2="81140" y2="38603"/>
                        <a14:foregroundMark x1="81140" y1="38603" x2="81579" y2="40441"/>
                        <a14:foregroundMark x1="82018" y1="40809" x2="82456" y2="41176"/>
                        <a14:foregroundMark x1="83333" y1="41544" x2="83333" y2="41544"/>
                        <a14:foregroundMark x1="82456" y1="30147" x2="82456" y2="30147"/>
                        <a14:foregroundMark x1="85088" y1="29044" x2="86404" y2="29044"/>
                        <a14:foregroundMark x1="86404" y1="29044" x2="86404" y2="29044"/>
                        <a14:foregroundMark x1="86842" y1="30515" x2="86842" y2="31618"/>
                        <a14:foregroundMark x1="86842" y1="31618" x2="86842" y2="32353"/>
                        <a14:foregroundMark x1="87281" y1="30515" x2="87281" y2="30515"/>
                        <a14:foregroundMark x1="87281" y1="30515" x2="87281" y2="30515"/>
                        <a14:foregroundMark x1="87719" y1="29044" x2="87719" y2="29044"/>
                        <a14:foregroundMark x1="86842" y1="27941" x2="84649" y2="27574"/>
                        <a14:foregroundMark x1="79825" y1="26471" x2="77632" y2="26471"/>
                        <a14:foregroundMark x1="76754" y1="27941" x2="76316" y2="29412"/>
                        <a14:foregroundMark x1="76316" y1="29779" x2="76316" y2="29779"/>
                        <a14:foregroundMark x1="75877" y1="30147" x2="75877" y2="30147"/>
                        <a14:foregroundMark x1="74123" y1="29044" x2="74123" y2="29044"/>
                        <a14:foregroundMark x1="72368" y1="32721" x2="72368" y2="32721"/>
                        <a14:foregroundMark x1="72368" y1="32721" x2="72368" y2="34926"/>
                        <a14:foregroundMark x1="89912" y1="33088" x2="89912" y2="33088"/>
                        <a14:foregroundMark x1="89912" y1="34559" x2="89474" y2="36029"/>
                        <a14:foregroundMark x1="89035" y1="37132" x2="89035" y2="38971"/>
                        <a14:foregroundMark x1="89035" y1="39706" x2="89035" y2="40809"/>
                        <a14:foregroundMark x1="89035" y1="43382" x2="89474" y2="44118"/>
                        <a14:foregroundMark x1="89474" y1="45221" x2="89474" y2="46324"/>
                        <a14:foregroundMark x1="89474" y1="47426" x2="89474" y2="48897"/>
                        <a14:foregroundMark x1="79386" y1="47426" x2="79386" y2="47426"/>
                        <a14:foregroundMark x1="72807" y1="53309" x2="72807" y2="53309"/>
                        <a14:foregroundMark x1="72807" y1="54044" x2="72807" y2="54044"/>
                        <a14:foregroundMark x1="72807" y1="54412" x2="72807" y2="54412"/>
                        <a14:foregroundMark x1="72807" y1="55515" x2="72807" y2="55515"/>
                        <a14:foregroundMark x1="71930" y1="36765" x2="71930" y2="36765"/>
                        <a14:foregroundMark x1="71491" y1="40074" x2="71491" y2="40074"/>
                        <a14:foregroundMark x1="71053" y1="43382" x2="71053" y2="43382"/>
                        <a14:foregroundMark x1="71491" y1="38971" x2="71491" y2="38971"/>
                        <a14:foregroundMark x1="71930" y1="44853" x2="71930" y2="44853"/>
                        <a14:foregroundMark x1="71930" y1="46324" x2="71930" y2="46324"/>
                        <a14:foregroundMark x1="71491" y1="48529" x2="71491" y2="49265"/>
                        <a14:foregroundMark x1="71930" y1="52941" x2="71930" y2="52941"/>
                        <a14:foregroundMark x1="71491" y1="51471" x2="71491" y2="51471"/>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33688" y="3584714"/>
            <a:ext cx="2728912" cy="325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ircular Arrow 7"/>
          <p:cNvSpPr/>
          <p:nvPr/>
        </p:nvSpPr>
        <p:spPr>
          <a:xfrm>
            <a:off x="2643188" y="2487589"/>
            <a:ext cx="2424112" cy="3048000"/>
          </a:xfrm>
          <a:prstGeom prst="circularArrow">
            <a:avLst>
              <a:gd name="adj1" fmla="val 5786"/>
              <a:gd name="adj2" fmla="val 1142319"/>
              <a:gd name="adj3" fmla="val 20424695"/>
              <a:gd name="adj4" fmla="val 14449246"/>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ircular Arrow 8"/>
          <p:cNvSpPr/>
          <p:nvPr/>
        </p:nvSpPr>
        <p:spPr>
          <a:xfrm rot="20020637">
            <a:off x="2403402" y="2923618"/>
            <a:ext cx="2415491" cy="2544444"/>
          </a:xfrm>
          <a:prstGeom prst="circularArrow">
            <a:avLst>
              <a:gd name="adj1" fmla="val 5786"/>
              <a:gd name="adj2" fmla="val 1142319"/>
              <a:gd name="adj3" fmla="val 20424695"/>
              <a:gd name="adj4" fmla="val 15301313"/>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Circular Arrow 9"/>
          <p:cNvSpPr/>
          <p:nvPr/>
        </p:nvSpPr>
        <p:spPr>
          <a:xfrm flipH="1">
            <a:off x="4953000" y="2371725"/>
            <a:ext cx="2362200" cy="2286000"/>
          </a:xfrm>
          <a:prstGeom prst="circularArrow">
            <a:avLst>
              <a:gd name="adj1" fmla="val 5786"/>
              <a:gd name="adj2" fmla="val 1142319"/>
              <a:gd name="adj3" fmla="val 20424695"/>
              <a:gd name="adj4" fmla="val 15479701"/>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ular Arrow 10"/>
          <p:cNvSpPr/>
          <p:nvPr/>
        </p:nvSpPr>
        <p:spPr>
          <a:xfrm flipH="1">
            <a:off x="5029200" y="2857500"/>
            <a:ext cx="2819400" cy="2514600"/>
          </a:xfrm>
          <a:prstGeom prst="circularArrow">
            <a:avLst>
              <a:gd name="adj1" fmla="val 5786"/>
              <a:gd name="adj2" fmla="val 1142319"/>
              <a:gd name="adj3" fmla="val 20424695"/>
              <a:gd name="adj4" fmla="val 13497699"/>
              <a:gd name="adj5" fmla="val 9745"/>
            </a:avLst>
          </a:prstGeom>
          <a:solidFill>
            <a:schemeClr val="bg1">
              <a:lumMod val="95000"/>
            </a:schemeClr>
          </a:solidFill>
          <a:ln>
            <a:solidFill>
              <a:srgbClr val="33C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PB"/>
          <p:cNvSpPr/>
          <p:nvPr/>
        </p:nvSpPr>
        <p:spPr>
          <a:xfrm>
            <a:off x="0" y="6705600"/>
            <a:ext cx="36576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21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76200" y="274637"/>
            <a:ext cx="9067800" cy="1143000"/>
          </a:xfrm>
          <a:prstGeom prst="rect">
            <a:avLst/>
          </a:prstGeom>
        </p:spPr>
        <p:txBody>
          <a:bodyPr lIns="91425" tIns="91425" rIns="91425" bIns="91425" anchor="b" anchorCtr="0">
            <a:noAutofit/>
          </a:bodyPr>
          <a:lstStyle/>
          <a:p>
            <a:pPr lvl="0" rtl="0">
              <a:buNone/>
            </a:pPr>
            <a:r>
              <a:rPr lang="en" dirty="0"/>
              <a:t>
</a:t>
            </a:r>
          </a:p>
          <a:p>
            <a:endParaRPr lang="en" dirty="0"/>
          </a:p>
          <a:p>
            <a:pPr>
              <a:buNone/>
            </a:pPr>
            <a:r>
              <a:rPr lang="en" sz="5000" dirty="0"/>
              <a:t>Non-Functional </a:t>
            </a:r>
            <a:r>
              <a:rPr lang="en" sz="5000" dirty="0" smtClean="0"/>
              <a:t>  Requirements</a:t>
            </a:r>
            <a:endParaRPr lang="en" sz="5000"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457200" indent="-419100"/>
            <a:r>
              <a:rPr lang="en" dirty="0" smtClean="0"/>
              <a:t>Cross-platform</a:t>
            </a:r>
          </a:p>
          <a:p>
            <a:pPr marL="457200" indent="-419100"/>
            <a:r>
              <a:rPr lang="en" dirty="0" smtClean="0"/>
              <a:t>Usability</a:t>
            </a:r>
          </a:p>
          <a:p>
            <a:pPr marL="457200" indent="-419100"/>
            <a:r>
              <a:rPr lang="en" dirty="0" smtClean="0"/>
              <a:t>Reliability</a:t>
            </a:r>
            <a:endParaRPr lang="en" dirty="0"/>
          </a:p>
          <a:p>
            <a:pPr marL="457200" indent="-419100"/>
            <a:r>
              <a:rPr lang="en" dirty="0" smtClean="0"/>
              <a:t>Performance</a:t>
            </a:r>
            <a:endParaRPr lang="en" dirty="0"/>
          </a:p>
          <a:p>
            <a:pPr marL="457200" indent="-419100"/>
            <a:r>
              <a:rPr lang="en" dirty="0" smtClean="0"/>
              <a:t>Accessibility</a:t>
            </a:r>
            <a:endParaRPr lang="en" dirty="0"/>
          </a:p>
          <a:p>
            <a:pPr marL="457200" indent="-419100"/>
            <a:r>
              <a:rPr lang="en" dirty="0" smtClean="0"/>
              <a:t>Scalability </a:t>
            </a:r>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16</a:t>
            </a:fld>
            <a:endParaRPr lang="en-US" dirty="0"/>
          </a:p>
        </p:txBody>
      </p:sp>
      <p:pic>
        <p:nvPicPr>
          <p:cNvPr id="2052" name="Picture 4" descr="http://boygeniusreport.files.wordpress.com/2010/10/white-iphone-4.jpg?w=94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46" b="92178" l="6357" r="41550"/>
                    </a14:imgEffect>
                  </a14:imgLayer>
                </a14:imgProps>
              </a:ext>
              <a:ext uri="{28A0092B-C50C-407E-A947-70E740481C1C}">
                <a14:useLocalDpi xmlns:a14="http://schemas.microsoft.com/office/drawing/2010/main" val="0"/>
              </a:ext>
            </a:extLst>
          </a:blip>
          <a:srcRect r="58000"/>
          <a:stretch/>
        </p:blipFill>
        <p:spPr bwMode="auto">
          <a:xfrm>
            <a:off x="3505200" y="1673772"/>
            <a:ext cx="2839191" cy="4957381"/>
          </a:xfrm>
          <a:prstGeom prst="rect">
            <a:avLst/>
          </a:prstGeom>
          <a:noFill/>
          <a:extLst>
            <a:ext uri="{909E8E84-426E-40DD-AFC4-6F175D3DCCD1}">
              <a14:hiddenFill xmlns:a14="http://schemas.microsoft.com/office/drawing/2010/main">
                <a:solidFill>
                  <a:srgbClr val="FFFFFF"/>
                </a:solidFill>
              </a14:hiddenFill>
            </a:ext>
          </a:extLst>
        </p:spPr>
      </p:pic>
      <p:sp>
        <p:nvSpPr>
          <p:cNvPr id="2" name="PB"/>
          <p:cNvSpPr/>
          <p:nvPr/>
        </p:nvSpPr>
        <p:spPr>
          <a:xfrm>
            <a:off x="0" y="6705600"/>
            <a:ext cx="40233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80" y="1759054"/>
            <a:ext cx="2232420" cy="433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1" descr="0 (540×9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3" descr="0 (540×96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763000" cy="1143000"/>
          </a:xfrm>
        </p:spPr>
        <p:txBody>
          <a:bodyPr/>
          <a:lstStyle/>
          <a:p>
            <a:r>
              <a:rPr lang="en-US" sz="5000" dirty="0" smtClean="0"/>
              <a:t>Environmental    requirements</a:t>
            </a:r>
            <a:endParaRPr lang="en-US" sz="5000" dirty="0"/>
          </a:p>
        </p:txBody>
      </p:sp>
      <p:sp>
        <p:nvSpPr>
          <p:cNvPr id="3" name="Text Placeholder 2"/>
          <p:cNvSpPr>
            <a:spLocks noGrp="1"/>
          </p:cNvSpPr>
          <p:nvPr>
            <p:ph type="body" idx="1"/>
          </p:nvPr>
        </p:nvSpPr>
        <p:spPr/>
        <p:txBody>
          <a:bodyPr/>
          <a:lstStyle/>
          <a:p>
            <a:r>
              <a:rPr lang="en-US" dirty="0"/>
              <a:t>Android Devices</a:t>
            </a:r>
          </a:p>
          <a:p>
            <a:pPr lvl="1"/>
            <a:r>
              <a:rPr lang="en-US" dirty="0"/>
              <a:t>Operating System Fragmentation</a:t>
            </a:r>
          </a:p>
          <a:p>
            <a:pPr lvl="1"/>
            <a:r>
              <a:rPr lang="en-US" dirty="0" smtClean="0"/>
              <a:t>Java </a:t>
            </a:r>
            <a:r>
              <a:rPr lang="en-US" dirty="0"/>
              <a:t>and XML</a:t>
            </a:r>
          </a:p>
          <a:p>
            <a:r>
              <a:rPr lang="en-US" dirty="0" smtClean="0"/>
              <a:t>iPhone </a:t>
            </a:r>
            <a:r>
              <a:rPr lang="en-US" dirty="0"/>
              <a:t>Devices</a:t>
            </a:r>
          </a:p>
          <a:p>
            <a:pPr lvl="1"/>
            <a:r>
              <a:rPr lang="en-US" dirty="0" smtClean="0"/>
              <a:t>Objective-C</a:t>
            </a:r>
            <a:endParaRPr lang="en-US" dirty="0"/>
          </a:p>
          <a:p>
            <a:r>
              <a:rPr lang="en-US" dirty="0"/>
              <a:t>Google </a:t>
            </a:r>
            <a:r>
              <a:rPr lang="en-US" dirty="0" smtClean="0"/>
              <a:t>Maps API</a:t>
            </a:r>
            <a:endParaRPr lang="en-US" dirty="0"/>
          </a:p>
          <a:p>
            <a:r>
              <a:rPr lang="en-US" dirty="0" smtClean="0"/>
              <a:t>Timely </a:t>
            </a:r>
            <a:r>
              <a:rPr lang="en-US" dirty="0"/>
              <a:t>Advertisements</a:t>
            </a:r>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17</a:t>
            </a:fld>
            <a:endParaRPr lang="en-US" dirty="0"/>
          </a:p>
        </p:txBody>
      </p:sp>
      <p:sp>
        <p:nvSpPr>
          <p:cNvPr id="5" name="PB"/>
          <p:cNvSpPr/>
          <p:nvPr/>
        </p:nvSpPr>
        <p:spPr>
          <a:xfrm>
            <a:off x="0" y="6705600"/>
            <a:ext cx="43891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651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b" anchorCtr="0">
            <a:noAutofit/>
          </a:bodyPr>
          <a:lstStyle/>
          <a:p>
            <a:pPr>
              <a:buNone/>
            </a:pPr>
            <a:r>
              <a:rPr lang="en" dirty="0"/>
              <a:t>Architecture </a:t>
            </a:r>
            <a:r>
              <a:rPr lang="en" dirty="0" smtClean="0"/>
              <a:t>  Overview</a:t>
            </a:r>
            <a:endParaRPr lang="en" dirty="0"/>
          </a:p>
        </p:txBody>
      </p:sp>
      <p:sp>
        <p:nvSpPr>
          <p:cNvPr id="17" name="Slide Number Placeholder 16"/>
          <p:cNvSpPr>
            <a:spLocks noGrp="1"/>
          </p:cNvSpPr>
          <p:nvPr>
            <p:ph type="sldNum" sz="quarter" idx="4"/>
          </p:nvPr>
        </p:nvSpPr>
        <p:spPr/>
        <p:txBody>
          <a:bodyPr/>
          <a:lstStyle/>
          <a:p>
            <a:fld id="{F8A268F4-B152-4CD1-AC62-706CE4DFB720}" type="slidenum">
              <a:rPr lang="en-US" smtClean="0"/>
              <a:pPr/>
              <a:t>18</a:t>
            </a:fld>
            <a:endParaRPr lang="en-US" dirty="0"/>
          </a:p>
        </p:txBody>
      </p:sp>
      <p:sp>
        <p:nvSpPr>
          <p:cNvPr id="2" name="PB"/>
          <p:cNvSpPr/>
          <p:nvPr/>
        </p:nvSpPr>
        <p:spPr>
          <a:xfrm>
            <a:off x="0" y="6705600"/>
            <a:ext cx="51206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AutoShape 2" descr="https://mail.google.com/mail/u/0/?ui=2&amp;ik=c9e8a5f354&amp;view=att&amp;th=13ccff08ca5264e0&amp;attid=0.1.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198"/>
          <a:stretch/>
        </p:blipFill>
        <p:spPr bwMode="auto">
          <a:xfrm>
            <a:off x="977462" y="1340068"/>
            <a:ext cx="7102730" cy="520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p:spPr>
        <p:txBody>
          <a:bodyPr lIns="91425" tIns="91425" rIns="91425" bIns="91425" anchor="b" anchorCtr="0">
            <a:noAutofit/>
          </a:bodyPr>
          <a:lstStyle/>
          <a:p>
            <a:pPr>
              <a:buNone/>
            </a:pPr>
            <a:r>
              <a:rPr lang="en-US" sz="5500" dirty="0" smtClean="0"/>
              <a:t>T</a:t>
            </a:r>
            <a:r>
              <a:rPr lang="en" sz="5500" dirty="0" smtClean="0"/>
              <a:t>echnology   Overview</a:t>
            </a:r>
            <a:endParaRPr lang="en" sz="5500" dirty="0"/>
          </a:p>
        </p:txBody>
      </p:sp>
      <p:sp>
        <p:nvSpPr>
          <p:cNvPr id="85" name="Shape 85"/>
          <p:cNvSpPr txBox="1">
            <a:spLocks noGrp="1"/>
          </p:cNvSpPr>
          <p:nvPr>
            <p:ph type="body" idx="1"/>
          </p:nvPr>
        </p:nvSpPr>
        <p:spPr>
          <a:xfrm>
            <a:off x="457200" y="1676400"/>
            <a:ext cx="7772400" cy="4572000"/>
          </a:xfrm>
          <a:prstGeom prst="rect">
            <a:avLst/>
          </a:prstGeom>
        </p:spPr>
        <p:txBody>
          <a:bodyPr lIns="91425" tIns="91425" rIns="91425" bIns="91425" anchor="t" anchorCtr="0">
            <a:noAutofit/>
          </a:bodyPr>
          <a:lstStyle/>
          <a:p>
            <a:r>
              <a:rPr lang="en" dirty="0" smtClean="0"/>
              <a:t>Target Platforms</a:t>
            </a:r>
          </a:p>
          <a:p>
            <a:pPr lvl="1"/>
            <a:r>
              <a:rPr lang="en" dirty="0" smtClean="0"/>
              <a:t>Android 4.2 </a:t>
            </a:r>
          </a:p>
          <a:p>
            <a:pPr lvl="1"/>
            <a:r>
              <a:rPr lang="en" dirty="0" smtClean="0"/>
              <a:t>iOS 5</a:t>
            </a:r>
          </a:p>
          <a:p>
            <a:r>
              <a:rPr lang="en" dirty="0" smtClean="0"/>
              <a:t>Localization</a:t>
            </a:r>
            <a:endParaRPr lang="en" dirty="0"/>
          </a:p>
          <a:p>
            <a:pPr lvl="1"/>
            <a:r>
              <a:rPr lang="en" dirty="0"/>
              <a:t>Google Maps API</a:t>
            </a:r>
          </a:p>
          <a:p>
            <a:pPr lvl="1"/>
            <a:r>
              <a:rPr lang="en" dirty="0"/>
              <a:t>Network provider or GPS  </a:t>
            </a:r>
          </a:p>
          <a:p>
            <a:r>
              <a:rPr lang="en" dirty="0" smtClean="0"/>
              <a:t>Server</a:t>
            </a:r>
          </a:p>
          <a:p>
            <a:pPr lvl="1"/>
            <a:r>
              <a:rPr lang="en" dirty="0" smtClean="0"/>
              <a:t>RESTful Web Services</a:t>
            </a:r>
            <a:endParaRPr lang="en" dirty="0"/>
          </a:p>
          <a:p>
            <a:pPr lvl="1"/>
            <a:r>
              <a:rPr lang="en" dirty="0" smtClean="0"/>
              <a:t>MySQL</a:t>
            </a:r>
            <a:endParaRPr lang="en" dirty="0"/>
          </a:p>
          <a:p>
            <a:pPr lvl="1"/>
            <a:endParaRPr lang="en" dirty="0" smtClean="0"/>
          </a:p>
          <a:p>
            <a:pPr lvl="1"/>
            <a:endParaRPr lang="en" dirty="0" smtClean="0"/>
          </a:p>
          <a:p>
            <a:pPr lvl="1"/>
            <a:endParaRPr lang="en" dirty="0"/>
          </a:p>
        </p:txBody>
      </p:sp>
      <p:sp>
        <p:nvSpPr>
          <p:cNvPr id="10" name="Slide Number Placeholder 9"/>
          <p:cNvSpPr>
            <a:spLocks noGrp="1"/>
          </p:cNvSpPr>
          <p:nvPr>
            <p:ph type="sldNum" sz="quarter" idx="4"/>
          </p:nvPr>
        </p:nvSpPr>
        <p:spPr/>
        <p:txBody>
          <a:bodyPr/>
          <a:lstStyle/>
          <a:p>
            <a:fld id="{F8A268F4-B152-4CD1-AC62-706CE4DFB720}" type="slidenum">
              <a:rPr lang="en-US" smtClean="0"/>
              <a:pPr/>
              <a:t>19</a:t>
            </a:fld>
            <a:endParaRPr lang="en-US" dirty="0"/>
          </a:p>
        </p:txBody>
      </p:sp>
      <p:sp>
        <p:nvSpPr>
          <p:cNvPr id="2" name="PB"/>
          <p:cNvSpPr/>
          <p:nvPr/>
        </p:nvSpPr>
        <p:spPr>
          <a:xfrm>
            <a:off x="0" y="6705600"/>
            <a:ext cx="54864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n-US" dirty="0" smtClean="0"/>
              <a:t>Solution Overview</a:t>
            </a:r>
          </a:p>
          <a:p>
            <a:r>
              <a:rPr lang="en-US" dirty="0" smtClean="0"/>
              <a:t>Design</a:t>
            </a:r>
          </a:p>
          <a:p>
            <a:r>
              <a:rPr lang="en-US" dirty="0" smtClean="0"/>
              <a:t>Implementation</a:t>
            </a:r>
          </a:p>
          <a:p>
            <a:r>
              <a:rPr lang="en-US" dirty="0" smtClean="0"/>
              <a:t>Testing</a:t>
            </a:r>
          </a:p>
          <a:p>
            <a:r>
              <a:rPr lang="en-US" dirty="0" smtClean="0"/>
              <a:t>Conclusion</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a:t>
            </a:fld>
            <a:endParaRPr lang="en-US" dirty="0"/>
          </a:p>
        </p:txBody>
      </p:sp>
      <p:sp>
        <p:nvSpPr>
          <p:cNvPr id="5" name="PB"/>
          <p:cNvSpPr/>
          <p:nvPr/>
        </p:nvSpPr>
        <p:spPr>
          <a:xfrm>
            <a:off x="0" y="6705600"/>
            <a:ext cx="73152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112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4" name="Group 3"/>
          <p:cNvGrpSpPr/>
          <p:nvPr/>
        </p:nvGrpSpPr>
        <p:grpSpPr>
          <a:xfrm>
            <a:off x="6757881" y="3988527"/>
            <a:ext cx="2049907" cy="2607082"/>
            <a:chOff x="357082" y="4203212"/>
            <a:chExt cx="2049907" cy="2607082"/>
          </a:xfrm>
        </p:grpSpPr>
        <p:sp>
          <p:nvSpPr>
            <p:cNvPr id="28" name="Cube 27"/>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7" name="Cube 26"/>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CustomerApp</a:t>
              </a:r>
              <a:endParaRPr lang="en-US" sz="2000" dirty="0">
                <a:latin typeface="Century Gothic" pitchFamily="34" charset="0"/>
              </a:endParaRPr>
            </a:p>
          </p:txBody>
        </p:sp>
      </p:grpSp>
      <p:sp>
        <p:nvSpPr>
          <p:cNvPr id="102" name="Shape 102"/>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20</a:t>
            </a:fld>
            <a:endParaRPr lang="en-US" dirty="0"/>
          </a:p>
        </p:txBody>
      </p:sp>
      <p:sp>
        <p:nvSpPr>
          <p:cNvPr id="13" name="Rectangle 12"/>
          <p:cNvSpPr/>
          <p:nvPr/>
        </p:nvSpPr>
        <p:spPr>
          <a:xfrm>
            <a:off x="304800" y="1295400"/>
            <a:ext cx="6651180" cy="477054"/>
          </a:xfrm>
          <a:prstGeom prst="rect">
            <a:avLst/>
          </a:prstGeom>
        </p:spPr>
        <p:txBody>
          <a:bodyPr wrap="none">
            <a:spAutoFit/>
          </a:bodyPr>
          <a:lstStyle/>
          <a:p>
            <a:r>
              <a:rPr lang="en-US" sz="2500" dirty="0" smtClean="0">
                <a:solidFill>
                  <a:schemeClr val="bg1">
                    <a:lumMod val="75000"/>
                  </a:schemeClr>
                </a:solidFill>
                <a:latin typeface="Bebas" pitchFamily="2" charset="0"/>
              </a:rPr>
              <a:t>Connection   between   Merchant   and   customer</a:t>
            </a:r>
            <a:endParaRPr lang="en-US" sz="2500" dirty="0">
              <a:solidFill>
                <a:schemeClr val="bg1">
                  <a:lumMod val="75000"/>
                </a:schemeClr>
              </a:solidFill>
              <a:latin typeface="Bebas" pitchFamily="2" charset="0"/>
            </a:endParaRPr>
          </a:p>
        </p:txBody>
      </p:sp>
      <p:sp>
        <p:nvSpPr>
          <p:cNvPr id="3" name="Can 2"/>
          <p:cNvSpPr/>
          <p:nvPr/>
        </p:nvSpPr>
        <p:spPr>
          <a:xfrm>
            <a:off x="3702544" y="1994725"/>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7" name="Cube 6"/>
          <p:cNvSpPr/>
          <p:nvPr/>
        </p:nvSpPr>
        <p:spPr>
          <a:xfrm>
            <a:off x="3666918" y="4047506"/>
            <a:ext cx="1605726"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RESTful Web Service</a:t>
            </a:r>
          </a:p>
        </p:txBody>
      </p:sp>
      <p:cxnSp>
        <p:nvCxnSpPr>
          <p:cNvPr id="34" name="Straight Arrow Connector 33"/>
          <p:cNvCxnSpPr/>
          <p:nvPr/>
        </p:nvCxnSpPr>
        <p:spPr>
          <a:xfrm flipH="1" flipV="1">
            <a:off x="4114800" y="3124200"/>
            <a:ext cx="17813" cy="104403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55078" y="3124200"/>
            <a:ext cx="6927" cy="99653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98816" y="3182581"/>
            <a:ext cx="1923802"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43" name="TextBox 42"/>
          <p:cNvSpPr txBox="1"/>
          <p:nvPr/>
        </p:nvSpPr>
        <p:spPr>
          <a:xfrm>
            <a:off x="4777749" y="3132103"/>
            <a:ext cx="1991186" cy="400110"/>
          </a:xfrm>
          <a:prstGeom prst="rect">
            <a:avLst/>
          </a:prstGeom>
          <a:noFill/>
        </p:spPr>
        <p:txBody>
          <a:bodyPr wrap="squar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44" name="TextBox 43"/>
          <p:cNvSpPr txBox="1"/>
          <p:nvPr/>
        </p:nvSpPr>
        <p:spPr>
          <a:xfrm>
            <a:off x="2430731" y="3940545"/>
            <a:ext cx="1210294"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5" name="TextBox 44"/>
          <p:cNvSpPr txBox="1"/>
          <p:nvPr/>
        </p:nvSpPr>
        <p:spPr>
          <a:xfrm>
            <a:off x="5411601" y="3998186"/>
            <a:ext cx="1369209" cy="709637"/>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HTTP Request</a:t>
            </a:r>
            <a:endParaRPr lang="en-US" sz="2000" dirty="0">
              <a:solidFill>
                <a:schemeClr val="bg1">
                  <a:lumMod val="95000"/>
                </a:schemeClr>
              </a:solidFill>
              <a:latin typeface="Century Gothic" pitchFamily="34" charset="0"/>
            </a:endParaRPr>
          </a:p>
        </p:txBody>
      </p:sp>
      <p:sp>
        <p:nvSpPr>
          <p:cNvPr id="46" name="TextBox 45"/>
          <p:cNvSpPr txBox="1"/>
          <p:nvPr/>
        </p:nvSpPr>
        <p:spPr>
          <a:xfrm>
            <a:off x="5200897" y="5634924"/>
            <a:ext cx="1653392"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 </a:t>
            </a:r>
            <a:endParaRPr lang="en-US" sz="2000" dirty="0">
              <a:solidFill>
                <a:schemeClr val="bg1">
                  <a:lumMod val="95000"/>
                </a:schemeClr>
              </a:solidFill>
              <a:latin typeface="Century Gothic" pitchFamily="34" charset="0"/>
            </a:endParaRPr>
          </a:p>
        </p:txBody>
      </p:sp>
      <p:cxnSp>
        <p:nvCxnSpPr>
          <p:cNvPr id="39" name="Straight Arrow Connector 38"/>
          <p:cNvCxnSpPr/>
          <p:nvPr/>
        </p:nvCxnSpPr>
        <p:spPr>
          <a:xfrm flipH="1" flipV="1">
            <a:off x="5072932" y="4834393"/>
            <a:ext cx="1749288" cy="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9" idx="2"/>
          </p:cNvCxnSpPr>
          <p:nvPr/>
        </p:nvCxnSpPr>
        <p:spPr>
          <a:xfrm>
            <a:off x="5082639" y="5498275"/>
            <a:ext cx="1676398" cy="2214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PB"/>
          <p:cNvSpPr/>
          <p:nvPr/>
        </p:nvSpPr>
        <p:spPr>
          <a:xfrm>
            <a:off x="0" y="6705600"/>
            <a:ext cx="69494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p:cNvGrpSpPr/>
          <p:nvPr/>
        </p:nvGrpSpPr>
        <p:grpSpPr>
          <a:xfrm>
            <a:off x="358407" y="3973949"/>
            <a:ext cx="2049907" cy="2607082"/>
            <a:chOff x="357082" y="4203212"/>
            <a:chExt cx="2049907" cy="2607082"/>
          </a:xfrm>
        </p:grpSpPr>
        <p:sp>
          <p:nvSpPr>
            <p:cNvPr id="32" name="Cube 31"/>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33" name="Cube 32"/>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Merchant App</a:t>
              </a:r>
              <a:endParaRPr lang="en-US" sz="2000" dirty="0">
                <a:latin typeface="Century Gothic" pitchFamily="34" charset="0"/>
              </a:endParaRPr>
            </a:p>
          </p:txBody>
        </p:sp>
      </p:grpSp>
      <p:cxnSp>
        <p:nvCxnSpPr>
          <p:cNvPr id="53" name="Straight Arrow Connector 52"/>
          <p:cNvCxnSpPr/>
          <p:nvPr/>
        </p:nvCxnSpPr>
        <p:spPr>
          <a:xfrm flipV="1">
            <a:off x="2028825" y="4769956"/>
            <a:ext cx="1652732" cy="206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324100" y="5498276"/>
            <a:ext cx="1369128" cy="7174"/>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137068" y="5611952"/>
            <a:ext cx="1632111" cy="717595"/>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service</a:t>
            </a:r>
            <a:endParaRPr lang="en-US" sz="2000" dirty="0">
              <a:solidFill>
                <a:schemeClr val="bg1">
                  <a:lumMod val="95000"/>
                </a:schemeClr>
              </a:solidFill>
              <a:latin typeface="Century Gothic"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localization</a:t>
            </a:r>
            <a:endParaRPr lang="en" dirty="0"/>
          </a:p>
        </p:txBody>
      </p:sp>
      <p:sp>
        <p:nvSpPr>
          <p:cNvPr id="8" name="Slide Number Placeholder 7"/>
          <p:cNvSpPr>
            <a:spLocks noGrp="1"/>
          </p:cNvSpPr>
          <p:nvPr>
            <p:ph type="sldNum" sz="quarter" idx="4"/>
          </p:nvPr>
        </p:nvSpPr>
        <p:spPr/>
        <p:txBody>
          <a:bodyPr/>
          <a:lstStyle/>
          <a:p>
            <a:fld id="{F8A268F4-B152-4CD1-AC62-706CE4DFB720}" type="slidenum">
              <a:rPr lang="en-US" smtClean="0"/>
              <a:pPr/>
              <a:t>21</a:t>
            </a:fld>
            <a:endParaRPr lang="en-US" dirty="0"/>
          </a:p>
        </p:txBody>
      </p:sp>
      <p:sp>
        <p:nvSpPr>
          <p:cNvPr id="13" name="Rectangle 12"/>
          <p:cNvSpPr/>
          <p:nvPr/>
        </p:nvSpPr>
        <p:spPr>
          <a:xfrm>
            <a:off x="304800" y="1295400"/>
            <a:ext cx="7380547" cy="477054"/>
          </a:xfrm>
          <a:prstGeom prst="rect">
            <a:avLst/>
          </a:prstGeom>
        </p:spPr>
        <p:txBody>
          <a:bodyPr wrap="none">
            <a:spAutoFit/>
          </a:bodyPr>
          <a:lstStyle/>
          <a:p>
            <a:r>
              <a:rPr lang="en-US" sz="2500" dirty="0" smtClean="0">
                <a:solidFill>
                  <a:schemeClr val="bg1">
                    <a:lumMod val="75000"/>
                  </a:schemeClr>
                </a:solidFill>
                <a:latin typeface="Bebas" pitchFamily="2" charset="0"/>
              </a:rPr>
              <a:t>Directed   advertisement   depending   on   localization</a:t>
            </a:r>
            <a:endParaRPr lang="en-US" sz="2500" dirty="0">
              <a:solidFill>
                <a:schemeClr val="bg1">
                  <a:lumMod val="75000"/>
                </a:schemeClr>
              </a:solidFill>
              <a:latin typeface="Bebas" pitchFamily="2" charset="0"/>
            </a:endParaRPr>
          </a:p>
        </p:txBody>
      </p:sp>
      <p:sp>
        <p:nvSpPr>
          <p:cNvPr id="22" name="Can 21"/>
          <p:cNvSpPr/>
          <p:nvPr/>
        </p:nvSpPr>
        <p:spPr>
          <a:xfrm>
            <a:off x="2095417" y="1905000"/>
            <a:ext cx="1447800" cy="111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Database</a:t>
            </a:r>
            <a:endParaRPr lang="en-US" sz="2000" dirty="0">
              <a:latin typeface="Century Gothic" pitchFamily="34" charset="0"/>
            </a:endParaRPr>
          </a:p>
        </p:txBody>
      </p:sp>
      <p:sp>
        <p:nvSpPr>
          <p:cNvPr id="25" name="Cube 24"/>
          <p:cNvSpPr/>
          <p:nvPr/>
        </p:nvSpPr>
        <p:spPr>
          <a:xfrm>
            <a:off x="1923803" y="3708400"/>
            <a:ext cx="1712768" cy="22479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lumMod val="95000"/>
                  </a:schemeClr>
                </a:solidFill>
                <a:latin typeface="Century Gothic" pitchFamily="34" charset="0"/>
              </a:rPr>
              <a:t>RESTful Web Service</a:t>
            </a:r>
          </a:p>
        </p:txBody>
      </p:sp>
      <p:cxnSp>
        <p:nvCxnSpPr>
          <p:cNvPr id="27" name="Straight Arrow Connector 26"/>
          <p:cNvCxnSpPr/>
          <p:nvPr/>
        </p:nvCxnSpPr>
        <p:spPr>
          <a:xfrm flipH="1">
            <a:off x="3123210" y="3022600"/>
            <a:ext cx="990" cy="789379"/>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80886" y="3156345"/>
            <a:ext cx="1912703"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Response</a:t>
            </a:r>
            <a:endParaRPr lang="en-US" sz="2000" dirty="0">
              <a:solidFill>
                <a:schemeClr val="bg1">
                  <a:lumMod val="95000"/>
                </a:schemeClr>
              </a:solidFill>
              <a:latin typeface="Century Gothic" pitchFamily="34" charset="0"/>
            </a:endParaRPr>
          </a:p>
        </p:txBody>
      </p:sp>
      <p:sp>
        <p:nvSpPr>
          <p:cNvPr id="29" name="TextBox 28"/>
          <p:cNvSpPr txBox="1"/>
          <p:nvPr/>
        </p:nvSpPr>
        <p:spPr>
          <a:xfrm>
            <a:off x="3578337" y="4147785"/>
            <a:ext cx="2810339"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Update location via HTTP connection</a:t>
            </a:r>
            <a:endParaRPr lang="en-US" sz="2000" dirty="0">
              <a:solidFill>
                <a:schemeClr val="bg1">
                  <a:lumMod val="95000"/>
                </a:schemeClr>
              </a:solidFill>
              <a:latin typeface="Century Gothic" pitchFamily="34" charset="0"/>
            </a:endParaRPr>
          </a:p>
        </p:txBody>
      </p:sp>
      <p:sp>
        <p:nvSpPr>
          <p:cNvPr id="30" name="TextBox 29"/>
          <p:cNvSpPr txBox="1"/>
          <p:nvPr/>
        </p:nvSpPr>
        <p:spPr>
          <a:xfrm>
            <a:off x="3431272" y="5567405"/>
            <a:ext cx="2911678" cy="707886"/>
          </a:xfrm>
          <a:prstGeom prst="rect">
            <a:avLst/>
          </a:prstGeom>
          <a:noFill/>
        </p:spPr>
        <p:txBody>
          <a:bodyPr wrap="square" rtlCol="0">
            <a:spAutoFit/>
          </a:bodyPr>
          <a:lstStyle/>
          <a:p>
            <a:pPr algn="ctr"/>
            <a:r>
              <a:rPr lang="en-US" sz="2000" dirty="0" smtClean="0">
                <a:solidFill>
                  <a:schemeClr val="bg1">
                    <a:lumMod val="95000"/>
                  </a:schemeClr>
                </a:solidFill>
                <a:latin typeface="Century Gothic" pitchFamily="34" charset="0"/>
              </a:rPr>
              <a:t>Notification of ads/coupons</a:t>
            </a:r>
            <a:endParaRPr lang="en-US" sz="2000" dirty="0">
              <a:solidFill>
                <a:schemeClr val="bg1">
                  <a:lumMod val="95000"/>
                </a:schemeClr>
              </a:solidFill>
              <a:latin typeface="Century Gothic" pitchFamily="34" charset="0"/>
            </a:endParaRPr>
          </a:p>
        </p:txBody>
      </p:sp>
      <p:cxnSp>
        <p:nvCxnSpPr>
          <p:cNvPr id="32" name="Straight Arrow Connector 31"/>
          <p:cNvCxnSpPr/>
          <p:nvPr/>
        </p:nvCxnSpPr>
        <p:spPr>
          <a:xfrm>
            <a:off x="3538847" y="5533902"/>
            <a:ext cx="2719078" cy="9648"/>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8889" y="3152235"/>
            <a:ext cx="1664238" cy="400110"/>
          </a:xfrm>
          <a:prstGeom prst="rect">
            <a:avLst/>
          </a:prstGeom>
          <a:noFill/>
        </p:spPr>
        <p:txBody>
          <a:bodyPr wrap="none" rtlCol="0">
            <a:spAutoFit/>
          </a:bodyPr>
          <a:lstStyle/>
          <a:p>
            <a:r>
              <a:rPr lang="en-US" sz="2000" dirty="0" smtClean="0">
                <a:solidFill>
                  <a:schemeClr val="bg1">
                    <a:lumMod val="95000"/>
                  </a:schemeClr>
                </a:solidFill>
                <a:latin typeface="Century Gothic" pitchFamily="34" charset="0"/>
              </a:rPr>
              <a:t>SQL Queries</a:t>
            </a:r>
            <a:endParaRPr lang="en-US" sz="2000" dirty="0">
              <a:solidFill>
                <a:schemeClr val="bg1">
                  <a:lumMod val="95000"/>
                </a:schemeClr>
              </a:solidFill>
              <a:latin typeface="Century Gothic" pitchFamily="34" charset="0"/>
            </a:endParaRPr>
          </a:p>
        </p:txBody>
      </p:sp>
      <p:sp>
        <p:nvSpPr>
          <p:cNvPr id="2" name="PB"/>
          <p:cNvSpPr/>
          <p:nvPr/>
        </p:nvSpPr>
        <p:spPr>
          <a:xfrm>
            <a:off x="0" y="6705600"/>
            <a:ext cx="73152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flipH="1" flipV="1">
            <a:off x="2553195" y="3040083"/>
            <a:ext cx="11875" cy="760021"/>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72106" y="3836127"/>
            <a:ext cx="2049907" cy="2607082"/>
            <a:chOff x="357082" y="4203212"/>
            <a:chExt cx="2049907" cy="2607082"/>
          </a:xfrm>
        </p:grpSpPr>
        <p:sp>
          <p:nvSpPr>
            <p:cNvPr id="19" name="Cube 18"/>
            <p:cNvSpPr/>
            <p:nvPr/>
          </p:nvSpPr>
          <p:spPr>
            <a:xfrm>
              <a:off x="422642" y="4540195"/>
              <a:ext cx="1652648" cy="94243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entury Gothic" pitchFamily="34" charset="0"/>
                </a:rPr>
                <a:t>JSON</a:t>
              </a:r>
              <a:endParaRPr lang="en-US" sz="2000" dirty="0">
                <a:latin typeface="Century Gothic" pitchFamily="34" charset="0"/>
              </a:endParaRPr>
            </a:p>
          </p:txBody>
        </p:sp>
        <p:sp>
          <p:nvSpPr>
            <p:cNvPr id="20" name="Cube 19"/>
            <p:cNvSpPr/>
            <p:nvPr/>
          </p:nvSpPr>
          <p:spPr>
            <a:xfrm>
              <a:off x="357082" y="4203212"/>
              <a:ext cx="2049907" cy="2607082"/>
            </a:xfrm>
            <a:prstGeom prst="cub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latin typeface="Century Gothic" pitchFamily="34" charset="0"/>
              </a:endParaRPr>
            </a:p>
            <a:p>
              <a:pPr algn="ctr"/>
              <a:r>
                <a:rPr lang="en-US" sz="2000" dirty="0" smtClean="0">
                  <a:latin typeface="Century Gothic" pitchFamily="34" charset="0"/>
                </a:rPr>
                <a:t>CustomerApp</a:t>
              </a:r>
              <a:endParaRPr lang="en-US" sz="2000" dirty="0">
                <a:latin typeface="Century Gothic" pitchFamily="34" charset="0"/>
              </a:endParaRPr>
            </a:p>
          </p:txBody>
        </p:sp>
      </p:grpSp>
      <p:cxnSp>
        <p:nvCxnSpPr>
          <p:cNvPr id="31" name="Straight Arrow Connector 30"/>
          <p:cNvCxnSpPr/>
          <p:nvPr/>
        </p:nvCxnSpPr>
        <p:spPr>
          <a:xfrm flipH="1">
            <a:off x="3409950" y="4857750"/>
            <a:ext cx="292417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1847" y="4351721"/>
            <a:ext cx="7772400" cy="1376855"/>
          </a:xfrm>
        </p:spPr>
        <p:txBody>
          <a:bodyPr/>
          <a:lstStyle/>
          <a:p>
            <a:r>
              <a:rPr lang="en-US" dirty="0" smtClean="0"/>
              <a:t>Implementation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Daren Rodhouse &amp; Blayne Kennedy</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22</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smtClean="0">
                <a:solidFill>
                  <a:srgbClr val="33CAFF"/>
                </a:solidFill>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Testing</a:t>
            </a:r>
            <a:endParaRPr lang="en-US" sz="3000" dirty="0">
              <a:solidFill>
                <a:schemeClr val="bg1">
                  <a:lumMod val="65000"/>
                </a:schemeClr>
              </a:solidFill>
              <a:latin typeface="Century Gothic" pitchFamily="34" charset="0"/>
              <a:cs typeface="Courier New" pitchFamily="49" charset="0"/>
            </a:endParaRPr>
          </a:p>
          <a:p>
            <a:pPr algn="l"/>
            <a:r>
              <a:rPr lang="en-US" sz="3000" dirty="0">
                <a:solidFill>
                  <a:schemeClr val="bg1">
                    <a:lumMod val="65000"/>
                  </a:schemeClr>
                </a:solidFill>
                <a:latin typeface="Century Gothic" pitchFamily="34" charset="0"/>
                <a:cs typeface="Courier New" pitchFamily="49" charset="0"/>
              </a:rPr>
              <a:t>Conclusion</a:t>
            </a:r>
          </a:p>
        </p:txBody>
      </p:sp>
    </p:spTree>
    <p:extLst>
      <p:ext uri="{BB962C8B-B14F-4D97-AF65-F5344CB8AC3E}">
        <p14:creationId xmlns:p14="http://schemas.microsoft.com/office/powerpoint/2010/main" val="2237299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274637"/>
            <a:ext cx="8018060" cy="3969817"/>
          </a:xfrm>
        </p:spPr>
        <p:txBody>
          <a:bodyPr/>
          <a:lstStyle/>
          <a:p>
            <a:pPr indent="0"/>
            <a:r>
              <a:rPr lang="en-US" sz="7000" dirty="0" smtClean="0"/>
              <a:t>PART   1:   </a:t>
            </a:r>
            <a:r>
              <a:rPr lang="en-US" dirty="0" smtClean="0"/>
              <a:t/>
            </a:r>
            <a:br>
              <a:rPr lang="en-US" dirty="0" smtClean="0"/>
            </a:br>
            <a:r>
              <a:rPr lang="en-US" sz="4000" dirty="0" smtClean="0"/>
              <a:t>merchant - customer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23</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593954" y="4875090"/>
            <a:ext cx="1511935" cy="1475105"/>
          </a:xfrm>
          <a:prstGeom prst="rect">
            <a:avLst/>
          </a:prstGeom>
          <a:noFill/>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869839" y="4708476"/>
            <a:ext cx="1877383" cy="1789093"/>
          </a:xfrm>
          <a:prstGeom prst="rect">
            <a:avLst/>
          </a:prstGeom>
          <a:noFill/>
        </p:spPr>
      </p:pic>
      <p:cxnSp>
        <p:nvCxnSpPr>
          <p:cNvPr id="8" name="Straight Arrow Connector 7"/>
          <p:cNvCxnSpPr/>
          <p:nvPr/>
        </p:nvCxnSpPr>
        <p:spPr>
          <a:xfrm>
            <a:off x="6084941" y="5580111"/>
            <a:ext cx="1162874" cy="0"/>
          </a:xfrm>
          <a:prstGeom prst="straightConnector1">
            <a:avLst/>
          </a:prstGeom>
          <a:ln w="10160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306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316" y="1790121"/>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9784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046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229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6303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1"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7764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792" y="129426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794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29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79" y="129381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186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3</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rgbClr val="33CAFF"/>
                </a:solidFill>
                <a:cs typeface="Courier New" pitchFamily="49" charset="0"/>
              </a:rPr>
              <a:t>Solution   Overview</a:t>
            </a:r>
          </a:p>
          <a:p>
            <a:pPr algn="l"/>
            <a:r>
              <a:rPr lang="en-US" sz="3000" dirty="0" smtClean="0">
                <a:solidFill>
                  <a:schemeClr val="bg1">
                    <a:lumMod val="65000"/>
                  </a:schemeClr>
                </a:solidFill>
                <a:latin typeface="Century Gothic" pitchFamily="34" charset="0"/>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Process</a:t>
            </a: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4058209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38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9922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2496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019" y="1294493"/>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477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1045"/>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89287"/>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1366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5" y="1794108"/>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3437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4108"/>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8407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722628"/>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6330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39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025629"/>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4</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Overview</a:t>
            </a:r>
          </a:p>
          <a:p>
            <a:pPr algn="l"/>
            <a:r>
              <a:rPr lang="en-US" sz="3000" dirty="0" smtClean="0">
                <a:solidFill>
                  <a:srgbClr val="33CAFF"/>
                </a:solidFill>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Process</a:t>
            </a: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40582094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33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90315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2806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207213"/>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18416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36710"/>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149650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101135"/>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36" y="822184"/>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899"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8558789"/>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49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830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Process</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5</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Overview</a:t>
            </a:r>
          </a:p>
          <a:p>
            <a:pPr algn="l"/>
            <a:r>
              <a:rPr lang="en-US" sz="3000" dirty="0" smtClean="0">
                <a:solidFill>
                  <a:schemeClr val="bg1">
                    <a:lumMod val="65000"/>
                  </a:schemeClr>
                </a:solidFill>
                <a:latin typeface="Century Gothic" pitchFamily="34" charset="0"/>
                <a:cs typeface="Courier New" pitchFamily="49" charset="0"/>
              </a:rPr>
              <a:t>Design</a:t>
            </a:r>
            <a:endParaRPr lang="en-US" sz="3000" dirty="0">
              <a:solidFill>
                <a:schemeClr val="bg1">
                  <a:lumMod val="65000"/>
                </a:schemeClr>
              </a:solidFill>
              <a:latin typeface="Century Gothic" pitchFamily="34" charset="0"/>
              <a:cs typeface="Courier New" pitchFamily="49" charset="0"/>
            </a:endParaRP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rgbClr val="33CAFF"/>
                </a:solidFill>
                <a:cs typeface="Courier New" pitchFamily="49" charset="0"/>
              </a:rPr>
              <a:t>Process</a:t>
            </a:r>
            <a:endParaRPr lang="en-US" sz="3000" dirty="0">
              <a:solidFill>
                <a:srgbClr val="33CAFF"/>
              </a:solidFill>
              <a:cs typeface="Courier New" pitchFamily="49" charset="0"/>
            </a:endParaRP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40582094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5218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136" y="1792224"/>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043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2417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2098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680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424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1028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287" y="129630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96031"/>
          <a:stretch/>
        </p:blipFill>
        <p:spPr bwMode="auto">
          <a:xfrm>
            <a:off x="5626101" y="1298575"/>
            <a:ext cx="2520315"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093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339"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9881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59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0"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929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6</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Overview</a:t>
            </a:r>
          </a:p>
          <a:p>
            <a:pPr algn="l"/>
            <a:r>
              <a:rPr lang="en-US" sz="3000" dirty="0" smtClean="0">
                <a:solidFill>
                  <a:schemeClr val="bg1">
                    <a:lumMod val="65000"/>
                  </a:schemeClr>
                </a:solidFill>
                <a:latin typeface="Century Gothic" pitchFamily="34" charset="0"/>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Process</a:t>
            </a:r>
          </a:p>
          <a:p>
            <a:pPr algn="l"/>
            <a:r>
              <a:rPr lang="en-US" sz="3000" dirty="0" smtClean="0">
                <a:solidFill>
                  <a:srgbClr val="33CAFF"/>
                </a:solidFill>
                <a:cs typeface="Courier New" pitchFamily="49" charset="0"/>
              </a:rPr>
              <a:t>TESTING</a:t>
            </a:r>
            <a:endParaRPr lang="en-US" sz="3000" dirty="0" smtClean="0">
              <a:solidFill>
                <a:schemeClr val="bg1">
                  <a:lumMod val="65000"/>
                </a:schemeClr>
              </a:solidFill>
              <a:latin typeface="Century Gothic" pitchFamily="34" charset="0"/>
              <a:cs typeface="Courier New" pitchFamily="49" charset="0"/>
            </a:endParaRPr>
          </a:p>
          <a:p>
            <a:pPr algn="l"/>
            <a:r>
              <a:rPr lang="en-US" sz="3000" dirty="0" smtClean="0">
                <a:solidFill>
                  <a:schemeClr val="bg1">
                    <a:lumMod val="65000"/>
                  </a:schemeClr>
                </a:solidFill>
                <a:latin typeface="Century Gothic" pitchFamily="34" charset="0"/>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40582094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60</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060" y="1294494"/>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391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61</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14"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8" y="1294039"/>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828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62</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2234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63</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7584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64</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699" y="1296987"/>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9716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65</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897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66</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7117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67</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57976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68</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1184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610600" cy="835571"/>
          </a:xfrm>
        </p:spPr>
        <p:txBody>
          <a:bodyPr/>
          <a:lstStyle/>
          <a:p>
            <a:r>
              <a:rPr lang="en-US" sz="4000" dirty="0" smtClean="0"/>
              <a:t>Customer  - merchant   interaction</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69</a:t>
            </a:fld>
            <a:endParaRPr lang="en-US" dirty="0"/>
          </a:p>
        </p:txBody>
      </p:sp>
      <p:cxnSp>
        <p:nvCxnSpPr>
          <p:cNvPr id="14" name="Straight Connector 13"/>
          <p:cNvCxnSpPr/>
          <p:nvPr/>
        </p:nvCxnSpPr>
        <p:spPr>
          <a:xfrm>
            <a:off x="4570524" y="1312606"/>
            <a:ext cx="0" cy="4866968"/>
          </a:xfrm>
          <a:prstGeom prst="line">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4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Merchant</a:t>
            </a:r>
            <a:endParaRPr lang="en-US" sz="3000" dirty="0">
              <a:solidFill>
                <a:schemeClr val="bg1">
                  <a:lumMod val="65000"/>
                </a:schemeClr>
              </a:solidFill>
              <a:latin typeface="Century Gothic" pitchFamily="34" charset="0"/>
              <a:cs typeface="Courier New" pitchFamily="49" charset="0"/>
            </a:endParaRPr>
          </a:p>
        </p:txBody>
      </p:sp>
      <p:sp>
        <p:nvSpPr>
          <p:cNvPr id="20" name="TextBox 19"/>
          <p:cNvSpPr txBox="1"/>
          <p:nvPr/>
        </p:nvSpPr>
        <p:spPr>
          <a:xfrm>
            <a:off x="5486400" y="6304002"/>
            <a:ext cx="2743200"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91" y="821908"/>
            <a:ext cx="2828925"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29" y="738187"/>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660" y="1790700"/>
            <a:ext cx="2377440"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26" y="129540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295400"/>
            <a:ext cx="2520315" cy="18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1256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22733" y="4409090"/>
            <a:ext cx="7772400" cy="1361089"/>
          </a:xfrm>
        </p:spPr>
        <p:txBody>
          <a:bodyPr/>
          <a:lstStyle/>
          <a:p>
            <a:r>
              <a:rPr lang="en-US" dirty="0" smtClean="0"/>
              <a:t>Design</a:t>
            </a:r>
            <a:endParaRPr lang="en-US" dirty="0"/>
          </a:p>
        </p:txBody>
      </p:sp>
      <p:sp>
        <p:nvSpPr>
          <p:cNvPr id="7" name="Text Placeholder 6"/>
          <p:cNvSpPr>
            <a:spLocks noGrp="1"/>
          </p:cNvSpPr>
          <p:nvPr>
            <p:ph type="body" idx="10"/>
          </p:nvPr>
        </p:nvSpPr>
        <p:spPr>
          <a:xfrm>
            <a:off x="457200" y="5562600"/>
            <a:ext cx="7924800" cy="762000"/>
          </a:xfrm>
        </p:spPr>
        <p:txBody>
          <a:bodyPr/>
          <a:lstStyle/>
          <a:p>
            <a:pPr algn="r"/>
            <a:r>
              <a:rPr lang="en-US" dirty="0" smtClean="0"/>
              <a:t>Daren Rodhouse</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7</a:t>
            </a:fld>
            <a:endParaRPr lang="en-US" dirty="0"/>
          </a:p>
        </p:txBody>
      </p:sp>
      <p:sp>
        <p:nvSpPr>
          <p:cNvPr id="2" name="PB"/>
          <p:cNvSpPr/>
          <p:nvPr/>
        </p:nvSpPr>
        <p:spPr>
          <a:xfrm>
            <a:off x="0" y="6705600"/>
            <a:ext cx="219456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Overview</a:t>
            </a:r>
          </a:p>
          <a:p>
            <a:pPr algn="l"/>
            <a:r>
              <a:rPr lang="en-US" sz="3000" dirty="0" smtClean="0">
                <a:solidFill>
                  <a:schemeClr val="bg1">
                    <a:lumMod val="65000"/>
                  </a:schemeClr>
                </a:solidFill>
                <a:latin typeface="Century Gothic" pitchFamily="34" charset="0"/>
                <a:cs typeface="Courier New" pitchFamily="49" charset="0"/>
              </a:rPr>
              <a:t>Design</a:t>
            </a:r>
          </a:p>
          <a:p>
            <a:pPr algn="l"/>
            <a:r>
              <a:rPr lang="en-US" sz="3000" dirty="0" smtClean="0">
                <a:solidFill>
                  <a:schemeClr val="bg1">
                    <a:lumMod val="65000"/>
                  </a:schemeClr>
                </a:solidFill>
                <a:latin typeface="Century Gothic" pitchFamily="34" charset="0"/>
                <a:cs typeface="Courier New" pitchFamily="49" charset="0"/>
              </a:rPr>
              <a:t>Implementation</a:t>
            </a:r>
          </a:p>
          <a:p>
            <a:pPr algn="l"/>
            <a:r>
              <a:rPr lang="en-US" sz="3000" dirty="0" smtClean="0">
                <a:solidFill>
                  <a:schemeClr val="bg1">
                    <a:lumMod val="65000"/>
                  </a:schemeClr>
                </a:solidFill>
                <a:latin typeface="Century Gothic" pitchFamily="34" charset="0"/>
                <a:cs typeface="Courier New" pitchFamily="49" charset="0"/>
              </a:rPr>
              <a:t>Process</a:t>
            </a:r>
          </a:p>
          <a:p>
            <a:pPr algn="l"/>
            <a:r>
              <a:rPr lang="en-US" sz="3000" dirty="0" smtClean="0">
                <a:solidFill>
                  <a:schemeClr val="bg1">
                    <a:lumMod val="65000"/>
                  </a:schemeClr>
                </a:solidFill>
                <a:latin typeface="Century Gothic" pitchFamily="34" charset="0"/>
                <a:cs typeface="Courier New" pitchFamily="49" charset="0"/>
              </a:rPr>
              <a:t>Testing</a:t>
            </a:r>
          </a:p>
          <a:p>
            <a:pPr algn="l"/>
            <a:r>
              <a:rPr lang="en-US" sz="3000" dirty="0" smtClean="0">
                <a:solidFill>
                  <a:srgbClr val="33CAFF"/>
                </a:solidFill>
                <a:cs typeface="Courier New" pitchFamily="49" charset="0"/>
              </a:rPr>
              <a:t>CONCLUSION</a:t>
            </a:r>
            <a:endParaRPr lang="en-US" sz="3000" dirty="0">
              <a:solidFill>
                <a:schemeClr val="bg1">
                  <a:lumMod val="65000"/>
                </a:schemeClr>
              </a:solidFill>
              <a:latin typeface="Century Gothic" pitchFamily="34" charset="0"/>
              <a:cs typeface="Courier New" pitchFamily="49" charset="0"/>
            </a:endParaRPr>
          </a:p>
        </p:txBody>
      </p:sp>
    </p:spTree>
    <p:extLst>
      <p:ext uri="{BB962C8B-B14F-4D97-AF65-F5344CB8AC3E}">
        <p14:creationId xmlns:p14="http://schemas.microsoft.com/office/powerpoint/2010/main" val="40582094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740" y="274637"/>
            <a:ext cx="8018060" cy="3969817"/>
          </a:xfrm>
        </p:spPr>
        <p:txBody>
          <a:bodyPr/>
          <a:lstStyle/>
          <a:p>
            <a:pPr indent="0"/>
            <a:r>
              <a:rPr lang="en-US" sz="7000" dirty="0" smtClean="0"/>
              <a:t>PART   2:   </a:t>
            </a:r>
            <a:r>
              <a:rPr lang="en-US" dirty="0" smtClean="0"/>
              <a:t/>
            </a:r>
            <a:br>
              <a:rPr lang="en-US" dirty="0" smtClean="0"/>
            </a:br>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70</a:t>
            </a:fld>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463347" y="4132897"/>
            <a:ext cx="2084705" cy="2097405"/>
          </a:xfrm>
          <a:prstGeom prst="rect">
            <a:avLst/>
          </a:prstGeom>
          <a:noFill/>
        </p:spPr>
      </p:pic>
    </p:spTree>
    <p:extLst>
      <p:ext uri="{BB962C8B-B14F-4D97-AF65-F5344CB8AC3E}">
        <p14:creationId xmlns:p14="http://schemas.microsoft.com/office/powerpoint/2010/main" val="23897541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71</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866" y="1281111"/>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87232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72</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47889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73</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5478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74</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70034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75</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455"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5620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76</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79525"/>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887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77</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89318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78</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432"/>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8517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79</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679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prstGeom prst="rect">
            <a:avLst/>
          </a:prstGeom>
        </p:spPr>
        <p:txBody>
          <a:bodyPr lIns="91425" tIns="91425" rIns="91425" bIns="91425" anchor="b" anchorCtr="0">
            <a:noAutofit/>
          </a:bodyPr>
          <a:lstStyle/>
          <a:p>
            <a:pPr>
              <a:buNone/>
            </a:pPr>
            <a:r>
              <a:rPr lang="en" dirty="0" smtClean="0"/>
              <a:t>Our Client</a:t>
            </a:r>
            <a:endParaRPr lang="en" dirty="0"/>
          </a:p>
        </p:txBody>
      </p:sp>
      <p:sp>
        <p:nvSpPr>
          <p:cNvPr id="30" name="Shape 30"/>
          <p:cNvSpPr txBox="1">
            <a:spLocks noGrp="1"/>
          </p:cNvSpPr>
          <p:nvPr>
            <p:ph type="body" idx="1"/>
          </p:nvPr>
        </p:nvSpPr>
        <p:spPr>
          <a:xfrm>
            <a:off x="457200" y="1676400"/>
            <a:ext cx="8610600" cy="4891374"/>
          </a:xfrm>
          <a:prstGeom prst="rect">
            <a:avLst/>
          </a:prstGeom>
        </p:spPr>
        <p:txBody>
          <a:bodyPr lIns="91425" tIns="91425" rIns="91425" bIns="91425" anchor="t" anchorCtr="0">
            <a:noAutofit/>
          </a:bodyPr>
          <a:lstStyle/>
          <a:p>
            <a:pPr lvl="0" rtl="0">
              <a:buNone/>
            </a:pPr>
            <a:r>
              <a:rPr lang="en" b="1" dirty="0" smtClean="0"/>
              <a:t>Joshua Cross</a:t>
            </a:r>
          </a:p>
          <a:p>
            <a:pPr lvl="1"/>
            <a:r>
              <a:rPr lang="en" dirty="0" smtClean="0"/>
              <a:t>Founder, CEO at Hermes Commerce, Inc.</a:t>
            </a:r>
          </a:p>
          <a:p>
            <a:pPr lvl="1"/>
            <a:r>
              <a:rPr lang="en" dirty="0"/>
              <a:t> </a:t>
            </a:r>
            <a:r>
              <a:rPr lang="en" dirty="0" smtClean="0"/>
              <a:t>                             Application Development</a:t>
            </a:r>
            <a:endParaRPr lang="en" dirty="0"/>
          </a:p>
          <a:p>
            <a:endParaRPr lang="en" dirty="0"/>
          </a:p>
        </p:txBody>
      </p:sp>
      <p:sp>
        <p:nvSpPr>
          <p:cNvPr id="9" name="Slide Number Placeholder 8"/>
          <p:cNvSpPr>
            <a:spLocks noGrp="1"/>
          </p:cNvSpPr>
          <p:nvPr>
            <p:ph type="sldNum" sz="quarter" idx="4"/>
          </p:nvPr>
        </p:nvSpPr>
        <p:spPr/>
        <p:txBody>
          <a:bodyPr/>
          <a:lstStyle/>
          <a:p>
            <a:fld id="{F8A268F4-B152-4CD1-AC62-706CE4DFB720}" type="slidenum">
              <a:rPr lang="en-US" smtClean="0"/>
              <a:pPr/>
              <a:t>8</a:t>
            </a:fld>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2302"/>
          <a:stretch/>
        </p:blipFill>
        <p:spPr>
          <a:xfrm>
            <a:off x="1260921" y="2667000"/>
            <a:ext cx="2627258" cy="619125"/>
          </a:xfrm>
          <a:prstGeom prst="rect">
            <a:avLst/>
          </a:prstGeom>
        </p:spPr>
      </p:pic>
      <p:pic>
        <p:nvPicPr>
          <p:cNvPr id="3080" name="Picture 8" descr="http://www.gearygraphicdesign.com/wp-content/uploads/2011/09/Hermes-Commerce-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4175" y="3674679"/>
            <a:ext cx="3352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487714"/>
            <a:ext cx="5410200" cy="990600"/>
          </a:xfrm>
          <a:prstGeom prst="rect">
            <a:avLst/>
          </a:prstGeom>
        </p:spPr>
      </p:pic>
      <p:sp>
        <p:nvSpPr>
          <p:cNvPr id="2" name="PB"/>
          <p:cNvSpPr/>
          <p:nvPr/>
        </p:nvSpPr>
        <p:spPr>
          <a:xfrm>
            <a:off x="0" y="6705600"/>
            <a:ext cx="10972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80</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195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81</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5529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851338"/>
          </a:xfrm>
        </p:spPr>
        <p:txBody>
          <a:bodyPr/>
          <a:lstStyle/>
          <a:p>
            <a:r>
              <a:rPr lang="en-US" sz="4000" dirty="0" smtClean="0"/>
              <a:t>Targeted   deals</a:t>
            </a:r>
            <a:endParaRPr lang="en-US" sz="4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82</a:t>
            </a:fld>
            <a:endParaRPr lang="en-US"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644" y="723672"/>
            <a:ext cx="291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56344" y="1165946"/>
            <a:ext cx="2220685" cy="553998"/>
          </a:xfrm>
          <a:prstGeom prst="rect">
            <a:avLst/>
          </a:prstGeom>
          <a:noFill/>
        </p:spPr>
        <p:txBody>
          <a:bodyPr wrap="square" rtlCol="0">
            <a:spAutoFit/>
          </a:bodyPr>
          <a:lstStyle/>
          <a:p>
            <a:pPr algn="ctr"/>
            <a:r>
              <a:rPr lang="en-US" sz="3000" dirty="0" smtClean="0">
                <a:solidFill>
                  <a:schemeClr val="bg1">
                    <a:lumMod val="65000"/>
                  </a:schemeClr>
                </a:solidFill>
                <a:latin typeface="Century Gothic" pitchFamily="34" charset="0"/>
                <a:cs typeface="Courier New" pitchFamily="49" charset="0"/>
              </a:rPr>
              <a:t>Customer</a:t>
            </a:r>
            <a:endParaRPr lang="en-US" sz="3000" dirty="0">
              <a:solidFill>
                <a:schemeClr val="bg1">
                  <a:lumMod val="65000"/>
                </a:schemeClr>
              </a:solidFill>
              <a:latin typeface="Century Gothic" pitchFamily="34" charset="0"/>
              <a:cs typeface="Courier New" pitchFamily="49" charset="0"/>
            </a:endParaRPr>
          </a:p>
        </p:txBody>
      </p:sp>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84" y="1280160"/>
            <a:ext cx="2520315" cy="448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2" y="1280183"/>
            <a:ext cx="2511424" cy="18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8763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testing</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83</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rgbClr val="33CAFF"/>
                </a:solidFill>
                <a:cs typeface="Courier New" pitchFamily="49" charset="0"/>
              </a:rPr>
              <a:t>Testing</a:t>
            </a:r>
          </a:p>
          <a:p>
            <a:pPr algn="l"/>
            <a:r>
              <a:rPr lang="en-US" sz="3000" dirty="0">
                <a:solidFill>
                  <a:schemeClr val="bg1">
                    <a:lumMod val="65000"/>
                  </a:schemeClr>
                </a:solidFill>
                <a:latin typeface="Century Gothic" pitchFamily="34" charset="0"/>
                <a:cs typeface="Courier New" pitchFamily="49" charset="0"/>
              </a:rPr>
              <a:t>Conclusion</a:t>
            </a:r>
          </a:p>
        </p:txBody>
      </p:sp>
    </p:spTree>
    <p:extLst>
      <p:ext uri="{BB962C8B-B14F-4D97-AF65-F5344CB8AC3E}">
        <p14:creationId xmlns:p14="http://schemas.microsoft.com/office/powerpoint/2010/main" val="20396402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a:t>
            </a:r>
            <a:endParaRPr lang="en-US" dirty="0"/>
          </a:p>
        </p:txBody>
      </p:sp>
      <p:sp>
        <p:nvSpPr>
          <p:cNvPr id="3" name="Text Placeholder 2"/>
          <p:cNvSpPr>
            <a:spLocks noGrp="1"/>
          </p:cNvSpPr>
          <p:nvPr>
            <p:ph type="body" idx="1"/>
          </p:nvPr>
        </p:nvSpPr>
        <p:spPr/>
        <p:txBody>
          <a:bodyPr/>
          <a:lstStyle/>
          <a:p>
            <a:r>
              <a:rPr lang="en-US" dirty="0" smtClean="0"/>
              <a:t>The web services have been unit tested.</a:t>
            </a:r>
            <a:r>
              <a:rPr lang="en-US" dirty="0"/>
              <a:t> </a:t>
            </a:r>
            <a:r>
              <a:rPr lang="en-US" dirty="0" smtClean="0"/>
              <a:t>This tests some of the database structure as well as the query syntax.</a:t>
            </a:r>
          </a:p>
          <a:p>
            <a:r>
              <a:rPr lang="en-US" dirty="0" smtClean="0"/>
              <a:t>GPS Accuracy</a:t>
            </a:r>
          </a:p>
        </p:txBody>
      </p:sp>
      <p:sp>
        <p:nvSpPr>
          <p:cNvPr id="4" name="Slide Number Placeholder 3"/>
          <p:cNvSpPr>
            <a:spLocks noGrp="1"/>
          </p:cNvSpPr>
          <p:nvPr>
            <p:ph type="sldNum" sz="quarter" idx="4"/>
          </p:nvPr>
        </p:nvSpPr>
        <p:spPr/>
        <p:txBody>
          <a:bodyPr/>
          <a:lstStyle/>
          <a:p>
            <a:fld id="{F8A268F4-B152-4CD1-AC62-706CE4DFB720}" type="slidenum">
              <a:rPr lang="en-US" smtClean="0"/>
              <a:pPr/>
              <a:t>84</a:t>
            </a:fld>
            <a:endParaRPr lang="en-US" dirty="0"/>
          </a:p>
        </p:txBody>
      </p:sp>
    </p:spTree>
    <p:extLst>
      <p:ext uri="{BB962C8B-B14F-4D97-AF65-F5344CB8AC3E}">
        <p14:creationId xmlns:p14="http://schemas.microsoft.com/office/powerpoint/2010/main" val="25706095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Text Placeholder 2"/>
          <p:cNvSpPr>
            <a:spLocks noGrp="1"/>
          </p:cNvSpPr>
          <p:nvPr>
            <p:ph type="body" idx="1"/>
          </p:nvPr>
        </p:nvSpPr>
        <p:spPr>
          <a:xfrm>
            <a:off x="457200" y="1430736"/>
            <a:ext cx="4565175" cy="1885666"/>
          </a:xfrm>
        </p:spPr>
        <p:txBody>
          <a:bodyPr/>
          <a:lstStyle/>
          <a:p>
            <a:r>
              <a:rPr lang="en-US" dirty="0" smtClean="0"/>
              <a:t>40 volunteer test users</a:t>
            </a:r>
          </a:p>
          <a:p>
            <a:r>
              <a:rPr lang="en-US" dirty="0" smtClean="0"/>
              <a:t>3 stages of testing</a:t>
            </a:r>
          </a:p>
          <a:p>
            <a:r>
              <a:rPr lang="en-US" dirty="0" smtClean="0"/>
              <a:t>4 apps</a:t>
            </a:r>
          </a:p>
          <a:p>
            <a:endParaRPr lang="en-US" dirty="0" smtClean="0"/>
          </a:p>
          <a:p>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85</a:t>
            </a:fld>
            <a:endParaRPr lang="en-US" dirty="0"/>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759" y="1310187"/>
            <a:ext cx="3868222" cy="516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3359" t="4139" r="7936"/>
          <a:stretch/>
        </p:blipFill>
        <p:spPr bwMode="auto">
          <a:xfrm>
            <a:off x="600500" y="3207223"/>
            <a:ext cx="3248167" cy="326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24682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29228"/>
            <a:ext cx="8610600" cy="1526867"/>
          </a:xfrm>
        </p:spPr>
        <p:txBody>
          <a:bodyPr/>
          <a:lstStyle/>
          <a:p>
            <a:r>
              <a:rPr lang="en-US" sz="5000" dirty="0" smtClean="0"/>
              <a:t>User testing: </a:t>
            </a:r>
            <a:br>
              <a:rPr lang="en-US" sz="5000" dirty="0" smtClean="0"/>
            </a:br>
            <a:r>
              <a:rPr lang="en-US" sz="5000" dirty="0" smtClean="0"/>
              <a:t>                             Lessons   learned</a:t>
            </a:r>
            <a:endParaRPr lang="en-US" sz="5000" dirty="0"/>
          </a:p>
        </p:txBody>
      </p:sp>
      <p:sp>
        <p:nvSpPr>
          <p:cNvPr id="3" name="Text Placeholder 2"/>
          <p:cNvSpPr>
            <a:spLocks noGrp="1"/>
          </p:cNvSpPr>
          <p:nvPr>
            <p:ph type="body" idx="1"/>
          </p:nvPr>
        </p:nvSpPr>
        <p:spPr>
          <a:xfrm>
            <a:off x="457200" y="1863720"/>
            <a:ext cx="8229600" cy="4561553"/>
          </a:xfrm>
        </p:spPr>
        <p:txBody>
          <a:bodyPr/>
          <a:lstStyle/>
          <a:p>
            <a:r>
              <a:rPr lang="en-US" dirty="0" smtClean="0"/>
              <a:t>Consistent app behavior</a:t>
            </a:r>
          </a:p>
          <a:p>
            <a:r>
              <a:rPr lang="en-US" dirty="0" smtClean="0"/>
              <a:t>Expected functionalities</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86</a:t>
            </a:fld>
            <a:endParaRPr lang="en-US" dirty="0"/>
          </a:p>
        </p:txBody>
      </p:sp>
      <p:pic>
        <p:nvPicPr>
          <p:cNvPr id="5" name="iPhone customer3 - Apr 11, 2013 4_00 PM.mp4">
            <a:hlinkClick r:id="" action="ppaction://media"/>
          </p:cNvPr>
          <p:cNvPicPr>
            <a:picLocks noChangeAspect="1"/>
          </p:cNvPicPr>
          <p:nvPr>
            <a:videoFile r:link="rId1"/>
            <p:extLst>
              <p:ext uri="{DAA4B4D4-6D71-4841-9C94-3DE7FCFB9230}">
                <p14:media xmlns:p14="http://schemas.microsoft.com/office/powerpoint/2010/main" r:embed="rId2">
                  <p14:trim st="75000" end="245202.6666"/>
                </p14:media>
              </p:ext>
            </p:extLst>
          </p:nvPr>
        </p:nvPicPr>
        <p:blipFill>
          <a:blip r:embed="rId4"/>
          <a:stretch>
            <a:fillRect/>
          </a:stretch>
        </p:blipFill>
        <p:spPr>
          <a:xfrm>
            <a:off x="2232561" y="3037857"/>
            <a:ext cx="6445662" cy="3625685"/>
          </a:xfrm>
          <a:prstGeom prst="rect">
            <a:avLst/>
          </a:prstGeom>
        </p:spPr>
      </p:pic>
    </p:spTree>
    <p:extLst>
      <p:ext uri="{BB962C8B-B14F-4D97-AF65-F5344CB8AC3E}">
        <p14:creationId xmlns:p14="http://schemas.microsoft.com/office/powerpoint/2010/main" val="32261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9067800" cy="1622402"/>
          </a:xfrm>
        </p:spPr>
        <p:txBody>
          <a:bodyPr/>
          <a:lstStyle/>
          <a:p>
            <a:r>
              <a:rPr lang="en-US" sz="5000" dirty="0" smtClean="0"/>
              <a:t>Data   transfer   </a:t>
            </a:r>
            <a:br>
              <a:rPr lang="en-US" sz="5000" dirty="0" smtClean="0"/>
            </a:br>
            <a:r>
              <a:rPr lang="en-US" sz="5000" dirty="0" smtClean="0"/>
              <a:t>                             benchmarking</a:t>
            </a:r>
            <a:endParaRPr lang="en-US" sz="5000"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45846673"/>
              </p:ext>
            </p:extLst>
          </p:nvPr>
        </p:nvGraphicFramePr>
        <p:xfrm>
          <a:off x="190786" y="2183128"/>
          <a:ext cx="8734853" cy="4285912"/>
        </p:xfrm>
        <a:graphic>
          <a:graphicData uri="http://schemas.openxmlformats.org/drawingml/2006/table">
            <a:tbl>
              <a:tblPr firstRow="1" bandRow="1">
                <a:tableStyleId>{B301B821-A1FF-4177-AEE7-76D212191A09}</a:tableStyleId>
              </a:tblPr>
              <a:tblGrid>
                <a:gridCol w="2607005"/>
                <a:gridCol w="1531962"/>
                <a:gridCol w="1531962"/>
                <a:gridCol w="1531962"/>
                <a:gridCol w="1531962"/>
              </a:tblGrid>
              <a:tr h="535739">
                <a:tc rowSpan="2">
                  <a:txBody>
                    <a:bodyPr/>
                    <a:lstStyle/>
                    <a:p>
                      <a:pPr algn="ctr"/>
                      <a:r>
                        <a:rPr lang="en-US" sz="2400" dirty="0" smtClean="0">
                          <a:solidFill>
                            <a:schemeClr val="bg1"/>
                          </a:solidFill>
                          <a:latin typeface="Century Gothic" pitchFamily="34" charset="0"/>
                        </a:rPr>
                        <a:t>Action</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400" dirty="0" smtClean="0">
                          <a:solidFill>
                            <a:schemeClr val="bg1"/>
                          </a:solidFill>
                          <a:latin typeface="Century Gothic" pitchFamily="34" charset="0"/>
                        </a:rPr>
                        <a:t>Android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400" dirty="0" smtClean="0">
                          <a:solidFill>
                            <a:schemeClr val="bg1"/>
                          </a:solidFill>
                          <a:latin typeface="Century Gothic" pitchFamily="34" charset="0"/>
                        </a:rPr>
                        <a:t>iPhone (KB)</a:t>
                      </a:r>
                      <a:endParaRPr lang="en-US" sz="2400" b="1" dirty="0">
                        <a:solidFill>
                          <a:schemeClr val="bg1"/>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5739">
                <a:tc vMerge="1">
                  <a:txBody>
                    <a:bodyPr/>
                    <a:lstStyle/>
                    <a:p>
                      <a:endParaRPr lang="en-US" sz="3000" dirty="0">
                        <a:solidFill>
                          <a:schemeClr val="bg2">
                            <a:lumMod val="50000"/>
                          </a:schemeClr>
                        </a:solidFill>
                        <a:latin typeface="Century Gothic"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chemeClr val="bg2">
                              <a:lumMod val="75000"/>
                            </a:schemeClr>
                          </a:solidFill>
                          <a:latin typeface="Century Gothic" pitchFamily="34" charset="0"/>
                        </a:rPr>
                        <a:t>Receive</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Receive </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Transmit</a:t>
                      </a:r>
                      <a:endParaRPr lang="en-US" sz="2400" b="1"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 in</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2.322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3.100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0.433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Merchant Map</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1.912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1.804</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1.703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Deals</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3.328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1.002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1.692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0.571</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Pay Charge</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0.942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1.740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0.298</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0.283</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View History</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2.070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0.872</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4.226</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0.570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35739">
                <a:tc>
                  <a:txBody>
                    <a:bodyPr/>
                    <a:lstStyle/>
                    <a:p>
                      <a:pPr algn="ctr"/>
                      <a:r>
                        <a:rPr lang="en-US" sz="2400" dirty="0" smtClean="0">
                          <a:solidFill>
                            <a:schemeClr val="bg2">
                              <a:lumMod val="75000"/>
                            </a:schemeClr>
                          </a:solidFill>
                          <a:latin typeface="Century Gothic" pitchFamily="34" charset="0"/>
                        </a:rPr>
                        <a:t>Log</a:t>
                      </a:r>
                      <a:r>
                        <a:rPr lang="en-US" sz="2400" baseline="0" dirty="0" smtClean="0">
                          <a:solidFill>
                            <a:schemeClr val="bg2">
                              <a:lumMod val="75000"/>
                            </a:schemeClr>
                          </a:solidFill>
                          <a:latin typeface="Century Gothic" pitchFamily="34" charset="0"/>
                        </a:rPr>
                        <a:t>out</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bg2">
                              <a:lumMod val="75000"/>
                            </a:schemeClr>
                          </a:solidFill>
                          <a:latin typeface="Century Gothic" pitchFamily="34" charset="0"/>
                        </a:rPr>
                        <a:t>0.000</a:t>
                      </a:r>
                      <a:endParaRPr lang="en-US" sz="2400" dirty="0">
                        <a:solidFill>
                          <a:schemeClr val="bg2">
                            <a:lumMod val="75000"/>
                          </a:schemeClr>
                        </a:solidFill>
                        <a:latin typeface="Century Gothic"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0583809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Sizes</a:t>
            </a:r>
            <a:endParaRPr lang="en-US" dirty="0"/>
          </a:p>
        </p:txBody>
      </p:sp>
      <p:sp>
        <p:nvSpPr>
          <p:cNvPr id="3" name="Text Placeholder 2"/>
          <p:cNvSpPr>
            <a:spLocks noGrp="1"/>
          </p:cNvSpPr>
          <p:nvPr>
            <p:ph type="body" idx="1"/>
          </p:nvPr>
        </p:nvSpPr>
        <p:spPr>
          <a:xfrm>
            <a:off x="457200" y="1676400"/>
            <a:ext cx="8210550" cy="3124200"/>
          </a:xfrm>
        </p:spPr>
        <p:txBody>
          <a:bodyPr/>
          <a:lstStyle/>
          <a:p>
            <a:r>
              <a:rPr lang="en-US" dirty="0" smtClean="0"/>
              <a:t>iPhone Merchant:   5.300 MB</a:t>
            </a:r>
          </a:p>
          <a:p>
            <a:r>
              <a:rPr lang="en-US" dirty="0" smtClean="0"/>
              <a:t>iPhone Customer:   5.000 MB</a:t>
            </a:r>
          </a:p>
          <a:p>
            <a:r>
              <a:rPr lang="en-US" dirty="0" smtClean="0"/>
              <a:t>Android Merchant: 0.676 MB</a:t>
            </a:r>
          </a:p>
          <a:p>
            <a:r>
              <a:rPr lang="en-US" dirty="0" smtClean="0"/>
              <a:t>Android Customer: 1.020 MB</a:t>
            </a:r>
            <a:endParaRPr lang="en-US" dirty="0"/>
          </a:p>
        </p:txBody>
      </p:sp>
      <p:sp>
        <p:nvSpPr>
          <p:cNvPr id="4" name="Slide Number Placeholder 3"/>
          <p:cNvSpPr>
            <a:spLocks noGrp="1"/>
          </p:cNvSpPr>
          <p:nvPr>
            <p:ph type="sldNum" sz="quarter" idx="4"/>
          </p:nvPr>
        </p:nvSpPr>
        <p:spPr/>
        <p:txBody>
          <a:bodyPr/>
          <a:lstStyle/>
          <a:p>
            <a:fld id="{F8A268F4-B152-4CD1-AC62-706CE4DFB720}" type="slidenum">
              <a:rPr lang="en-US" smtClean="0"/>
              <a:pPr/>
              <a:t>88</a:t>
            </a:fld>
            <a:endParaRPr lang="en-US" dirty="0"/>
          </a:p>
        </p:txBody>
      </p:sp>
    </p:spTree>
    <p:extLst>
      <p:ext uri="{BB962C8B-B14F-4D97-AF65-F5344CB8AC3E}">
        <p14:creationId xmlns:p14="http://schemas.microsoft.com/office/powerpoint/2010/main" val="33379258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10" name="Slide Number Placeholder 9"/>
          <p:cNvSpPr>
            <a:spLocks noGrp="1"/>
          </p:cNvSpPr>
          <p:nvPr>
            <p:ph type="sldNum" sz="quarter" idx="4"/>
          </p:nvPr>
        </p:nvSpPr>
        <p:spPr>
          <a:xfrm>
            <a:off x="7086600" y="76200"/>
            <a:ext cx="2133600" cy="381000"/>
          </a:xfrm>
        </p:spPr>
        <p:txBody>
          <a:bodyPr/>
          <a:lstStyle/>
          <a:p>
            <a:fld id="{F8A268F4-B152-4CD1-AC62-706CE4DFB720}" type="slidenum">
              <a:rPr lang="en-US" smtClean="0"/>
              <a:pPr/>
              <a:t>89</a:t>
            </a:fld>
            <a:endParaRPr lang="en-US" dirty="0"/>
          </a:p>
        </p:txBody>
      </p:sp>
      <p:sp>
        <p:nvSpPr>
          <p:cNvPr id="3"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433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B"/>
          <p:cNvSpPr/>
          <p:nvPr/>
        </p:nvSpPr>
        <p:spPr>
          <a:xfrm>
            <a:off x="0" y="6705600"/>
            <a:ext cx="84124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6194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prstGeom prst="rect">
            <a:avLst/>
          </a:prstGeom>
        </p:spPr>
        <p:txBody>
          <a:bodyPr lIns="91425" tIns="91425" rIns="91425" bIns="91425" anchor="b" anchorCtr="0">
            <a:noAutofit/>
          </a:bodyPr>
          <a:lstStyle/>
          <a:p>
            <a:pPr>
              <a:buNone/>
            </a:pPr>
            <a:r>
              <a:rPr lang="en" dirty="0"/>
              <a:t>Problem </a:t>
            </a:r>
            <a:r>
              <a:rPr lang="en" dirty="0" smtClean="0"/>
              <a:t>  Statement</a:t>
            </a:r>
            <a:endParaRPr lang="en" dirty="0"/>
          </a:p>
        </p:txBody>
      </p:sp>
      <p:sp>
        <p:nvSpPr>
          <p:cNvPr id="36" name="Shape 36"/>
          <p:cNvSpPr txBox="1">
            <a:spLocks noGrp="1"/>
          </p:cNvSpPr>
          <p:nvPr>
            <p:ph type="body" idx="1"/>
          </p:nvPr>
        </p:nvSpPr>
        <p:spPr>
          <a:xfrm>
            <a:off x="95534" y="1922060"/>
            <a:ext cx="9144000" cy="2743200"/>
          </a:xfrm>
          <a:prstGeom prst="rect">
            <a:avLst/>
          </a:prstGeom>
        </p:spPr>
        <p:txBody>
          <a:bodyPr lIns="91425" tIns="91425" rIns="91425" bIns="91425" anchor="t" anchorCtr="0">
            <a:noAutofit/>
          </a:bodyPr>
          <a:lstStyle/>
          <a:p>
            <a:pPr>
              <a:buNone/>
            </a:pPr>
            <a:r>
              <a:rPr lang="en-US" sz="3300" dirty="0" smtClean="0"/>
              <a:t>W</a:t>
            </a:r>
            <a:r>
              <a:rPr lang="en" sz="3300" dirty="0" smtClean="0"/>
              <a:t>e want:</a:t>
            </a:r>
          </a:p>
          <a:p>
            <a:pPr lvl="1"/>
            <a:r>
              <a:rPr lang="en" sz="3300" dirty="0" smtClean="0">
                <a:solidFill>
                  <a:srgbClr val="33CAFF"/>
                </a:solidFill>
                <a:latin typeface="Bebas"/>
              </a:rPr>
              <a:t>Moneyless  </a:t>
            </a:r>
            <a:r>
              <a:rPr lang="en" sz="3300" dirty="0" smtClean="0">
                <a:solidFill>
                  <a:srgbClr val="33CAFF"/>
                </a:solidFill>
                <a:latin typeface="Bebas"/>
              </a:rPr>
              <a:t>transactions  </a:t>
            </a:r>
            <a:r>
              <a:rPr lang="en" sz="3300" dirty="0" smtClean="0"/>
              <a:t>similar to PayPal</a:t>
            </a:r>
          </a:p>
          <a:p>
            <a:pPr lvl="1"/>
            <a:r>
              <a:rPr lang="en" sz="3300" dirty="0" smtClean="0">
                <a:solidFill>
                  <a:srgbClr val="33CAFF"/>
                </a:solidFill>
                <a:latin typeface="Bebas"/>
              </a:rPr>
              <a:t>Mobile  transactions  </a:t>
            </a:r>
            <a:r>
              <a:rPr lang="en" sz="3300" dirty="0" smtClean="0"/>
              <a:t>like Square</a:t>
            </a:r>
          </a:p>
          <a:p>
            <a:pPr lvl="1"/>
            <a:r>
              <a:rPr lang="en" sz="3300" dirty="0" smtClean="0"/>
              <a:t>Use </a:t>
            </a:r>
            <a:r>
              <a:rPr lang="en" sz="3300" dirty="0" smtClean="0">
                <a:solidFill>
                  <a:srgbClr val="33CAFF"/>
                </a:solidFill>
                <a:latin typeface="Bebas"/>
              </a:rPr>
              <a:t>location-based</a:t>
            </a:r>
            <a:r>
              <a:rPr lang="en" sz="3300" dirty="0" smtClean="0"/>
              <a:t> targeted deals</a:t>
            </a:r>
          </a:p>
        </p:txBody>
      </p:sp>
      <p:sp>
        <p:nvSpPr>
          <p:cNvPr id="9" name="Slide Number Placeholder 8"/>
          <p:cNvSpPr>
            <a:spLocks noGrp="1"/>
          </p:cNvSpPr>
          <p:nvPr>
            <p:ph type="sldNum" sz="quarter" idx="4"/>
          </p:nvPr>
        </p:nvSpPr>
        <p:spPr/>
        <p:txBody>
          <a:bodyPr/>
          <a:lstStyle/>
          <a:p>
            <a:fld id="{F8A268F4-B152-4CD1-AC62-706CE4DFB720}" type="slidenum">
              <a:rPr lang="en-US" smtClean="0"/>
              <a:pPr/>
              <a:t>9</a:t>
            </a:fld>
            <a:endParaRPr lang="en-US" dirty="0"/>
          </a:p>
        </p:txBody>
      </p:sp>
      <p:sp>
        <p:nvSpPr>
          <p:cNvPr id="2" name="PB"/>
          <p:cNvSpPr/>
          <p:nvPr/>
        </p:nvSpPr>
        <p:spPr>
          <a:xfrm>
            <a:off x="0" y="6705600"/>
            <a:ext cx="14630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17332" y="4440621"/>
            <a:ext cx="7772400" cy="1376855"/>
          </a:xfrm>
        </p:spPr>
        <p:txBody>
          <a:bodyPr/>
          <a:lstStyle/>
          <a:p>
            <a:r>
              <a:rPr lang="en-US" dirty="0" smtClean="0"/>
              <a:t>Conclusion</a:t>
            </a:r>
            <a:endParaRPr lang="en-US" dirty="0"/>
          </a:p>
        </p:txBody>
      </p:sp>
      <p:sp>
        <p:nvSpPr>
          <p:cNvPr id="7" name="Text Placeholder 6"/>
          <p:cNvSpPr>
            <a:spLocks noGrp="1"/>
          </p:cNvSpPr>
          <p:nvPr>
            <p:ph type="body" idx="10"/>
          </p:nvPr>
        </p:nvSpPr>
        <p:spPr>
          <a:xfrm>
            <a:off x="457200" y="5562600"/>
            <a:ext cx="8001000" cy="762000"/>
          </a:xfrm>
        </p:spPr>
        <p:txBody>
          <a:bodyPr/>
          <a:lstStyle/>
          <a:p>
            <a:pPr algn="r"/>
            <a:r>
              <a:rPr lang="en-US" dirty="0" smtClean="0"/>
              <a:t>Chihiro Sasaki</a:t>
            </a:r>
            <a:endParaRPr lang="en-US" dirty="0"/>
          </a:p>
        </p:txBody>
      </p:sp>
      <p:sp>
        <p:nvSpPr>
          <p:cNvPr id="4" name="Slide Number Placeholder 3"/>
          <p:cNvSpPr>
            <a:spLocks noGrp="1"/>
          </p:cNvSpPr>
          <p:nvPr>
            <p:ph type="sldNum" sz="quarter" idx="4294967295"/>
          </p:nvPr>
        </p:nvSpPr>
        <p:spPr>
          <a:xfrm>
            <a:off x="7010400" y="76200"/>
            <a:ext cx="2133600" cy="381000"/>
          </a:xfrm>
        </p:spPr>
        <p:txBody>
          <a:bodyPr/>
          <a:lstStyle/>
          <a:p>
            <a:fld id="{F8A268F4-B152-4CD1-AC62-706CE4DFB720}" type="slidenum">
              <a:rPr lang="en-US" smtClean="0"/>
              <a:pPr/>
              <a:t>90</a:t>
            </a:fld>
            <a:endParaRPr lang="en-US" dirty="0"/>
          </a:p>
        </p:txBody>
      </p:sp>
      <p:sp>
        <p:nvSpPr>
          <p:cNvPr id="3" name="PB"/>
          <p:cNvSpPr/>
          <p:nvPr/>
        </p:nvSpPr>
        <p:spPr>
          <a:xfrm>
            <a:off x="0" y="6705600"/>
            <a:ext cx="475488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p:cNvSpPr txBox="1">
            <a:spLocks/>
          </p:cNvSpPr>
          <p:nvPr/>
        </p:nvSpPr>
        <p:spPr>
          <a:xfrm>
            <a:off x="472965" y="504497"/>
            <a:ext cx="7725103" cy="345264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190500" algn="r" defTabSz="914400" rtl="0" eaLnBrk="1" fontAlgn="auto" latinLnBrk="0" hangingPunct="1">
              <a:lnSpc>
                <a:spcPct val="100000"/>
              </a:lnSpc>
              <a:spcBef>
                <a:spcPts val="0"/>
              </a:spcBef>
              <a:spcAft>
                <a:spcPts val="0"/>
              </a:spcAft>
              <a:buClr>
                <a:schemeClr val="dk2"/>
              </a:buClr>
              <a:buSzPct val="100000"/>
              <a:buFont typeface="Arial"/>
              <a:buNone/>
              <a:tabLst/>
              <a:defRPr sz="8000" b="0" i="0" u="none" strike="noStrike" cap="none" baseline="0">
                <a:gradFill>
                  <a:gsLst>
                    <a:gs pos="0">
                      <a:srgbClr val="3BCCFF"/>
                    </a:gs>
                    <a:gs pos="100000">
                      <a:srgbClr val="007FAC"/>
                    </a:gs>
                  </a:gsLst>
                  <a:lin ang="5400000" scaled="0"/>
                </a:gradFill>
                <a:latin typeface="Bebas" pitchFamily="2" charset="0"/>
                <a:ea typeface="Bebas" pitchFamily="2" charset="0"/>
                <a:cs typeface="Arial"/>
                <a:sym typeface="Arial"/>
                <a:rtl val="0"/>
              </a:defRPr>
            </a:lvl1pPr>
            <a:lvl2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2pPr>
            <a:lvl3pPr marL="0" marR="0" indent="190500" algn="ctr" defTabSz="914400" rtl="0" eaLnBrk="1" fontAlgn="auto" latinLnBrk="0" hangingPunct="1">
              <a:lnSpc>
                <a:spcPct val="100000"/>
              </a:lnSpc>
              <a:spcBef>
                <a:spcPts val="0"/>
              </a:spcBef>
              <a:spcAft>
                <a:spcPts val="0"/>
              </a:spcAft>
              <a:buClr>
                <a:schemeClr val="dk2"/>
              </a:buClr>
              <a:buSzPct val="100000"/>
              <a:buFont typeface="Arial"/>
              <a:buNone/>
              <a:tabLst/>
              <a:defRPr sz="3000" b="0" i="0" u="none" strike="noStrike" cap="none" baseline="0">
                <a:solidFill>
                  <a:schemeClr val="dk2"/>
                </a:solidFill>
                <a:latin typeface="Arial"/>
                <a:ea typeface="Arial"/>
                <a:cs typeface="Arial"/>
                <a:sym typeface="Arial"/>
                <a:rtl val="0"/>
              </a:defRPr>
            </a:lvl3pPr>
            <a:lvl4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4pPr>
            <a:lvl5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5pPr>
            <a:lvl6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rtl val="0"/>
              </a:defRPr>
            </a:lvl9pPr>
          </a:lstStyle>
          <a:p>
            <a:pPr algn="l"/>
            <a:r>
              <a:rPr lang="en-US" sz="3000" dirty="0" smtClean="0">
                <a:solidFill>
                  <a:schemeClr val="bg1">
                    <a:lumMod val="65000"/>
                  </a:schemeClr>
                </a:solidFill>
                <a:latin typeface="Century Gothic" pitchFamily="34" charset="0"/>
                <a:cs typeface="Courier New" pitchFamily="49" charset="0"/>
              </a:rPr>
              <a:t>Solution </a:t>
            </a:r>
            <a:r>
              <a:rPr lang="en-US" sz="3000" dirty="0">
                <a:solidFill>
                  <a:schemeClr val="bg1">
                    <a:lumMod val="65000"/>
                  </a:schemeClr>
                </a:solidFill>
                <a:latin typeface="Century Gothic" pitchFamily="34" charset="0"/>
                <a:cs typeface="Courier New" pitchFamily="49" charset="0"/>
              </a:rPr>
              <a:t>Overview</a:t>
            </a:r>
          </a:p>
          <a:p>
            <a:pPr algn="l"/>
            <a:r>
              <a:rPr lang="en-US" sz="3000" dirty="0">
                <a:solidFill>
                  <a:schemeClr val="bg1">
                    <a:lumMod val="65000"/>
                  </a:schemeClr>
                </a:solidFill>
                <a:latin typeface="Century Gothic" pitchFamily="34" charset="0"/>
                <a:cs typeface="Courier New" pitchFamily="49" charset="0"/>
              </a:rPr>
              <a:t>Design</a:t>
            </a:r>
          </a:p>
          <a:p>
            <a:pPr algn="l"/>
            <a:r>
              <a:rPr lang="en-US" sz="3000" dirty="0">
                <a:solidFill>
                  <a:schemeClr val="bg1">
                    <a:lumMod val="65000"/>
                  </a:schemeClr>
                </a:solidFill>
                <a:latin typeface="Century Gothic" pitchFamily="34" charset="0"/>
                <a:cs typeface="Courier New" pitchFamily="49" charset="0"/>
              </a:rPr>
              <a:t>Implementation</a:t>
            </a:r>
          </a:p>
          <a:p>
            <a:pPr algn="l"/>
            <a:r>
              <a:rPr lang="en-US" sz="3000" dirty="0">
                <a:solidFill>
                  <a:schemeClr val="bg1">
                    <a:lumMod val="65000"/>
                  </a:schemeClr>
                </a:solidFill>
                <a:latin typeface="Century Gothic" pitchFamily="34" charset="0"/>
                <a:cs typeface="Courier New" pitchFamily="49" charset="0"/>
              </a:rPr>
              <a:t>Testing</a:t>
            </a:r>
          </a:p>
          <a:p>
            <a:pPr algn="l"/>
            <a:r>
              <a:rPr lang="en-US" sz="3000" dirty="0">
                <a:solidFill>
                  <a:srgbClr val="33CAFF"/>
                </a:solidFill>
                <a:cs typeface="Courier New" pitchFamily="49" charset="0"/>
              </a:rPr>
              <a:t>Conclusion</a:t>
            </a:r>
          </a:p>
        </p:txBody>
      </p:sp>
    </p:spTree>
    <p:extLst>
      <p:ext uri="{BB962C8B-B14F-4D97-AF65-F5344CB8AC3E}">
        <p14:creationId xmlns:p14="http://schemas.microsoft.com/office/powerpoint/2010/main" val="39176523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pPr>
              <a:buNone/>
            </a:pPr>
            <a:r>
              <a:rPr lang="en"/>
              <a:t>Conclusion</a:t>
            </a:r>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r>
              <a:rPr lang="en-US" dirty="0" smtClean="0"/>
              <a:t>C</a:t>
            </a:r>
            <a:r>
              <a:rPr lang="en" dirty="0" smtClean="0"/>
              <a:t>ombine functionality of PayPal, Square, and direct ads/coupons using localization</a:t>
            </a:r>
            <a:endParaRPr lang="en" dirty="0"/>
          </a:p>
          <a:p>
            <a:r>
              <a:rPr lang="en" dirty="0" smtClean="0"/>
              <a:t>Skeleton:</a:t>
            </a:r>
          </a:p>
          <a:p>
            <a:pPr lvl="1"/>
            <a:r>
              <a:rPr lang="en-US" dirty="0" smtClean="0"/>
              <a:t>D</a:t>
            </a:r>
            <a:r>
              <a:rPr lang="en" dirty="0" smtClean="0"/>
              <a:t>atabase</a:t>
            </a:r>
            <a:endParaRPr lang="en" dirty="0"/>
          </a:p>
          <a:p>
            <a:pPr lvl="1"/>
            <a:r>
              <a:rPr lang="en" dirty="0" smtClean="0"/>
              <a:t>Mobile apps</a:t>
            </a:r>
          </a:p>
          <a:p>
            <a:pPr lvl="1"/>
            <a:r>
              <a:rPr lang="en" dirty="0" smtClean="0"/>
              <a:t>Website</a:t>
            </a:r>
            <a:endParaRPr lang="en" dirty="0"/>
          </a:p>
          <a:p>
            <a:r>
              <a:rPr lang="en" dirty="0" smtClean="0"/>
              <a:t>Localization </a:t>
            </a:r>
            <a:r>
              <a:rPr lang="en" dirty="0"/>
              <a:t>for charging </a:t>
            </a:r>
            <a:r>
              <a:rPr lang="en" dirty="0" smtClean="0"/>
              <a:t>users</a:t>
            </a:r>
          </a:p>
          <a:p>
            <a:r>
              <a:rPr lang="en" dirty="0" smtClean="0"/>
              <a:t>Need direct advertisements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91</a:t>
            </a:fld>
            <a:endParaRPr lang="en-US" dirty="0"/>
          </a:p>
        </p:txBody>
      </p:sp>
      <p:sp>
        <p:nvSpPr>
          <p:cNvPr id="2" name="PB"/>
          <p:cNvSpPr/>
          <p:nvPr/>
        </p:nvSpPr>
        <p:spPr>
          <a:xfrm>
            <a:off x="0" y="6705600"/>
            <a:ext cx="877824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prstGeom prst="rect">
            <a:avLst/>
          </a:prstGeom>
        </p:spPr>
        <p:txBody>
          <a:bodyPr lIns="91425" tIns="91425" rIns="91425" bIns="91425" anchor="b" anchorCtr="0">
            <a:noAutofit/>
          </a:bodyPr>
          <a:lstStyle/>
          <a:p>
            <a:r>
              <a:rPr lang="en-US" b="0" dirty="0" smtClean="0"/>
              <a:t>acknowledgments</a:t>
            </a:r>
            <a:endParaRPr lang="en" dirty="0"/>
          </a:p>
        </p:txBody>
      </p:sp>
      <p:sp>
        <p:nvSpPr>
          <p:cNvPr id="127" name="Shape 127"/>
          <p:cNvSpPr txBox="1">
            <a:spLocks noGrp="1"/>
          </p:cNvSpPr>
          <p:nvPr>
            <p:ph type="body" idx="1"/>
          </p:nvPr>
        </p:nvSpPr>
        <p:spPr>
          <a:xfrm>
            <a:off x="444813" y="1524000"/>
            <a:ext cx="8229600" cy="4891374"/>
          </a:xfrm>
          <a:prstGeom prst="rect">
            <a:avLst/>
          </a:prstGeom>
        </p:spPr>
        <p:txBody>
          <a:bodyPr lIns="91425" tIns="91425" rIns="91425" bIns="91425" anchor="t" anchorCtr="0">
            <a:noAutofit/>
          </a:bodyPr>
          <a:lstStyle/>
          <a:p>
            <a:pPr marL="0" indent="0" algn="ctr">
              <a:buNone/>
            </a:pPr>
            <a:r>
              <a:rPr lang="en" dirty="0" smtClean="0"/>
              <a:t>Dr. Joshua Cros</a:t>
            </a:r>
          </a:p>
          <a:p>
            <a:pPr marL="0" indent="0" algn="ctr">
              <a:buNone/>
            </a:pPr>
            <a:r>
              <a:rPr lang="en" dirty="0" smtClean="0"/>
              <a:t>Dr. John Georgas</a:t>
            </a:r>
          </a:p>
          <a:p>
            <a:pPr marL="0" indent="0" algn="ctr">
              <a:buNone/>
            </a:pPr>
            <a:r>
              <a:rPr lang="en" dirty="0" smtClean="0"/>
              <a:t>Dr. Wolf-Dieter Otte</a:t>
            </a:r>
          </a:p>
          <a:p>
            <a:pPr marL="0" indent="0" algn="ctr">
              <a:buNone/>
            </a:pPr>
            <a:r>
              <a:rPr lang="en" dirty="0" smtClean="0"/>
              <a:t>Dr. Eck Doerry</a:t>
            </a:r>
          </a:p>
          <a:p>
            <a:pPr marL="0" indent="0" algn="ctr">
              <a:buNone/>
            </a:pPr>
            <a:r>
              <a:rPr lang="en" dirty="0" smtClean="0"/>
              <a:t>User Testing Volunteers</a:t>
            </a:r>
            <a:endParaRPr lang="en" dirty="0"/>
          </a:p>
        </p:txBody>
      </p:sp>
      <p:sp>
        <p:nvSpPr>
          <p:cNvPr id="8" name="Slide Number Placeholder 7"/>
          <p:cNvSpPr>
            <a:spLocks noGrp="1"/>
          </p:cNvSpPr>
          <p:nvPr>
            <p:ph type="sldNum" sz="quarter" idx="4"/>
          </p:nvPr>
        </p:nvSpPr>
        <p:spPr>
          <a:xfrm>
            <a:off x="7086600" y="76200"/>
            <a:ext cx="2133600" cy="381000"/>
          </a:xfrm>
        </p:spPr>
        <p:txBody>
          <a:bodyPr/>
          <a:lstStyle/>
          <a:p>
            <a:fld id="{F8A268F4-B152-4CD1-AC62-706CE4DFB720}" type="slidenum">
              <a:rPr lang="en-US" smtClean="0"/>
              <a:pPr/>
              <a:t>92</a:t>
            </a:fld>
            <a:endParaRPr lang="en-US" dirty="0"/>
          </a:p>
        </p:txBody>
      </p:sp>
    </p:spTree>
    <p:extLst>
      <p:ext uri="{BB962C8B-B14F-4D97-AF65-F5344CB8AC3E}">
        <p14:creationId xmlns:p14="http://schemas.microsoft.com/office/powerpoint/2010/main" val="356261093"/>
      </p:ext>
    </p:extLst>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questions</a:t>
            </a:r>
          </a:p>
        </p:txBody>
      </p:sp>
      <p:sp>
        <p:nvSpPr>
          <p:cNvPr id="4" name="Slide Number Placeholder 3"/>
          <p:cNvSpPr>
            <a:spLocks noGrp="1"/>
          </p:cNvSpPr>
          <p:nvPr>
            <p:ph type="sldNum" sz="quarter" idx="4294967295"/>
          </p:nvPr>
        </p:nvSpPr>
        <p:spPr>
          <a:xfrm>
            <a:off x="7086600" y="76200"/>
            <a:ext cx="2133600" cy="381000"/>
          </a:xfrm>
        </p:spPr>
        <p:txBody>
          <a:bodyPr/>
          <a:lstStyle/>
          <a:p>
            <a:fld id="{F8A268F4-B152-4CD1-AC62-706CE4DFB720}" type="slidenum">
              <a:rPr lang="en-US" smtClean="0"/>
              <a:pPr/>
              <a:t>93</a:t>
            </a:fld>
            <a:endParaRPr lang="en-US" dirty="0"/>
          </a:p>
        </p:txBody>
      </p:sp>
      <p:sp>
        <p:nvSpPr>
          <p:cNvPr id="2" name="PB"/>
          <p:cNvSpPr/>
          <p:nvPr/>
        </p:nvSpPr>
        <p:spPr>
          <a:xfrm>
            <a:off x="0" y="6705600"/>
            <a:ext cx="9144000" cy="152400"/>
          </a:xfrm>
          <a:prstGeom prst="rect">
            <a:avLst/>
          </a:prstGeom>
          <a:solidFill>
            <a:srgbClr val="007FAC"/>
          </a:solidFill>
          <a:ln>
            <a:solidFill>
              <a:srgbClr val="00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64299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Maps   API</a:t>
            </a:r>
            <a:endParaRPr lang="en-US" dirty="0"/>
          </a:p>
        </p:txBody>
      </p:sp>
      <p:sp>
        <p:nvSpPr>
          <p:cNvPr id="3" name="Text Placeholder 2"/>
          <p:cNvSpPr>
            <a:spLocks noGrp="1"/>
          </p:cNvSpPr>
          <p:nvPr>
            <p:ph type="body" idx="1"/>
          </p:nvPr>
        </p:nvSpPr>
        <p:spPr/>
        <p:txBody>
          <a:bodyPr/>
          <a:lstStyle/>
          <a:p>
            <a:r>
              <a:rPr lang="en-US" dirty="0" smtClean="0"/>
              <a:t>Google Maps API limit </a:t>
            </a:r>
          </a:p>
          <a:p>
            <a:pPr lvl="1"/>
            <a:r>
              <a:rPr lang="en-US" dirty="0" smtClean="0"/>
              <a:t>25,000 map loads per day for free </a:t>
            </a:r>
          </a:p>
          <a:p>
            <a:pPr lvl="1"/>
            <a:r>
              <a:rPr lang="en-US" dirty="0" smtClean="0"/>
              <a:t>2,500 requests per day for geocoding </a:t>
            </a:r>
          </a:p>
          <a:p>
            <a:r>
              <a:rPr lang="en-US" dirty="0" smtClean="0"/>
              <a:t>Google Maps API for Business</a:t>
            </a:r>
          </a:p>
          <a:p>
            <a:pPr lvl="1"/>
            <a:r>
              <a:rPr lang="en-US" dirty="0" smtClean="0"/>
              <a:t>$10,000 per year </a:t>
            </a:r>
          </a:p>
          <a:p>
            <a:pPr lvl="1"/>
            <a:r>
              <a:rPr lang="en-US" dirty="0" smtClean="0"/>
              <a:t>100,000 requests per day for geocoding</a:t>
            </a:r>
          </a:p>
          <a:p>
            <a:pPr lvl="1"/>
            <a:endParaRPr lang="en-US" dirty="0"/>
          </a:p>
        </p:txBody>
      </p:sp>
      <p:sp>
        <p:nvSpPr>
          <p:cNvPr id="4" name="Slide Number Placeholder 3"/>
          <p:cNvSpPr>
            <a:spLocks noGrp="1"/>
          </p:cNvSpPr>
          <p:nvPr>
            <p:ph type="sldNum" sz="quarter" idx="4"/>
          </p:nvPr>
        </p:nvSpPr>
        <p:spPr>
          <a:xfrm>
            <a:off x="7069775" y="76200"/>
            <a:ext cx="2133600" cy="381000"/>
          </a:xfrm>
        </p:spPr>
        <p:txBody>
          <a:bodyPr/>
          <a:lstStyle/>
          <a:p>
            <a:fld id="{F8A268F4-B152-4CD1-AC62-706CE4DFB720}" type="slidenum">
              <a:rPr lang="en-US" smtClean="0"/>
              <a:pPr/>
              <a:t>94</a:t>
            </a:fld>
            <a:endParaRPr lang="en-US" dirty="0"/>
          </a:p>
        </p:txBody>
      </p:sp>
    </p:spTree>
    <p:extLst>
      <p:ext uri="{BB962C8B-B14F-4D97-AF65-F5344CB8AC3E}">
        <p14:creationId xmlns:p14="http://schemas.microsoft.com/office/powerpoint/2010/main" val="24907260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Filter</a:t>
            </a:r>
            <a:endParaRPr lang="en-US" dirty="0"/>
          </a:p>
        </p:txBody>
      </p:sp>
      <p:sp>
        <p:nvSpPr>
          <p:cNvPr id="3" name="Text Placeholder 2"/>
          <p:cNvSpPr>
            <a:spLocks noGrp="1"/>
          </p:cNvSpPr>
          <p:nvPr>
            <p:ph type="body" idx="1"/>
          </p:nvPr>
        </p:nvSpPr>
        <p:spPr/>
        <p:txBody>
          <a:bodyPr/>
          <a:lstStyle/>
          <a:p>
            <a:r>
              <a:rPr lang="en-US" dirty="0" smtClean="0"/>
              <a:t>Different types of filters</a:t>
            </a:r>
          </a:p>
          <a:p>
            <a:pPr lvl="1"/>
            <a:r>
              <a:rPr lang="en-US" dirty="0" smtClean="0"/>
              <a:t>Inappropriate age content </a:t>
            </a:r>
          </a:p>
          <a:p>
            <a:pPr lvl="1"/>
            <a:r>
              <a:rPr lang="en-US" dirty="0" smtClean="0"/>
              <a:t>Inappropriate language</a:t>
            </a:r>
          </a:p>
          <a:p>
            <a:pPr lvl="1"/>
            <a:r>
              <a:rPr lang="en-US" dirty="0" smtClean="0"/>
              <a:t>Inappropriate number of ads pushed at one time</a:t>
            </a:r>
            <a:endParaRPr lang="en-US" dirty="0"/>
          </a:p>
        </p:txBody>
      </p:sp>
      <p:sp>
        <p:nvSpPr>
          <p:cNvPr id="4" name="Slide Number Placeholder 3"/>
          <p:cNvSpPr>
            <a:spLocks noGrp="1"/>
          </p:cNvSpPr>
          <p:nvPr>
            <p:ph type="sldNum" sz="quarter" idx="4"/>
          </p:nvPr>
        </p:nvSpPr>
        <p:spPr>
          <a:xfrm>
            <a:off x="7041932" y="76200"/>
            <a:ext cx="2133600" cy="381000"/>
          </a:xfrm>
        </p:spPr>
        <p:txBody>
          <a:bodyPr/>
          <a:lstStyle/>
          <a:p>
            <a:fld id="{F8A268F4-B152-4CD1-AC62-706CE4DFB720}" type="slidenum">
              <a:rPr lang="en-US" smtClean="0"/>
              <a:pPr/>
              <a:t>95</a:t>
            </a:fld>
            <a:endParaRPr lang="en-US" dirty="0"/>
          </a:p>
        </p:txBody>
      </p:sp>
    </p:spTree>
    <p:extLst>
      <p:ext uri="{BB962C8B-B14F-4D97-AF65-F5344CB8AC3E}">
        <p14:creationId xmlns:p14="http://schemas.microsoft.com/office/powerpoint/2010/main" val="1807947819"/>
      </p:ext>
    </p:extLst>
  </p:cSld>
  <p:clrMapOvr>
    <a:masterClrMapping/>
  </p:clrMapOvr>
  <p:timing>
    <p:tnLst>
      <p:par>
        <p:cTn id="1" dur="indefinite" restart="never" nodeType="tmRoot"/>
      </p:par>
    </p:tnLst>
  </p:timing>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1934</TotalTime>
  <Words>1671</Words>
  <Application>Microsoft Office PowerPoint</Application>
  <PresentationFormat>On-screen Show (4:3)</PresentationFormat>
  <Paragraphs>629</Paragraphs>
  <Slides>95</Slides>
  <Notes>78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Courier New</vt:lpstr>
      <vt:lpstr>Century Gothic</vt:lpstr>
      <vt:lpstr>Bebas</vt:lpstr>
      <vt:lpstr>Wingdings</vt:lpstr>
      <vt:lpstr/>
      <vt:lpstr>PowerPoint Presentation</vt:lpstr>
      <vt:lpstr>overview</vt:lpstr>
      <vt:lpstr>PowerPoint Presentation</vt:lpstr>
      <vt:lpstr>PowerPoint Presentation</vt:lpstr>
      <vt:lpstr>PowerPoint Presentation</vt:lpstr>
      <vt:lpstr>PowerPoint Presentation</vt:lpstr>
      <vt:lpstr>PowerPoint Presentation</vt:lpstr>
      <vt:lpstr>Our Client</vt:lpstr>
      <vt:lpstr>Problem   Statement</vt:lpstr>
      <vt:lpstr>Solution   Overview</vt:lpstr>
      <vt:lpstr>PowerPoint Presentation</vt:lpstr>
      <vt:lpstr>Requirements   Elicitation</vt:lpstr>
      <vt:lpstr>Functional   requirements</vt:lpstr>
      <vt:lpstr>Functional   requirements</vt:lpstr>
      <vt:lpstr>Functional   requirements</vt:lpstr>
      <vt:lpstr>
  Non-Functional   Requirements</vt:lpstr>
      <vt:lpstr>Environmental    requirements</vt:lpstr>
      <vt:lpstr>Architecture   Overview</vt:lpstr>
      <vt:lpstr>Technology   Overview</vt:lpstr>
      <vt:lpstr>Localization</vt:lpstr>
      <vt:lpstr>localization</vt:lpstr>
      <vt:lpstr>PowerPoint Presentation</vt:lpstr>
      <vt:lpstr>PART   1:    merchant - customer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Customer  - merchant   interaction</vt:lpstr>
      <vt:lpstr>PART   2:    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Targeted   deals</vt:lpstr>
      <vt:lpstr>PowerPoint Presentation</vt:lpstr>
      <vt:lpstr>Integration  testing</vt:lpstr>
      <vt:lpstr>User Testing</vt:lpstr>
      <vt:lpstr>User testing:                               Lessons   learned</vt:lpstr>
      <vt:lpstr>Data   transfer                                 benchmarking</vt:lpstr>
      <vt:lpstr>Application    Sizes</vt:lpstr>
      <vt:lpstr>Schedule</vt:lpstr>
      <vt:lpstr>PowerPoint Presentation</vt:lpstr>
      <vt:lpstr>Conclusion</vt:lpstr>
      <vt:lpstr>acknowledgments</vt:lpstr>
      <vt:lpstr>PowerPoint Presentation</vt:lpstr>
      <vt:lpstr>GOOgle   Maps   API</vt:lpstr>
      <vt:lpstr>Content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 1 1/2</dc:title>
  <dc:creator>Kimi</dc:creator>
  <cp:lastModifiedBy>Chihiro</cp:lastModifiedBy>
  <cp:revision>591</cp:revision>
  <dcterms:modified xsi:type="dcterms:W3CDTF">2013-04-23T21:19:22Z</dcterms:modified>
</cp:coreProperties>
</file>